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theme/themeOverride7.xml" ContentType="application/vnd.openxmlformats-officedocument.themeOverr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theme/themeOverride5.xml" ContentType="application/vnd.openxmlformats-officedocument.themeOverrid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heme/themeOverride3.xml" ContentType="application/vnd.openxmlformats-officedocument.themeOverride+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diagrams/layout1.xml" ContentType="application/vnd.openxmlformats-officedocument.drawingml.diagram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heme/themeOverride6.xml" ContentType="application/vnd.openxmlformats-officedocument.themeOverride+xml"/>
  <Override PartName="/ppt/notesSlides/notesSlide19.xml" ContentType="application/vnd.openxmlformats-officedocument.presentationml.notesSlid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theme/themeOverride4.xml" ContentType="application/vnd.openxmlformats-officedocument.themeOverride+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2"/>
  </p:notesMasterIdLst>
  <p:handoutMasterIdLst>
    <p:handoutMasterId r:id="rId23"/>
  </p:handoutMasterIdLst>
  <p:sldIdLst>
    <p:sldId id="359" r:id="rId2"/>
    <p:sldId id="391" r:id="rId3"/>
    <p:sldId id="371" r:id="rId4"/>
    <p:sldId id="388" r:id="rId5"/>
    <p:sldId id="393" r:id="rId6"/>
    <p:sldId id="402" r:id="rId7"/>
    <p:sldId id="392" r:id="rId8"/>
    <p:sldId id="394" r:id="rId9"/>
    <p:sldId id="395" r:id="rId10"/>
    <p:sldId id="396" r:id="rId11"/>
    <p:sldId id="397" r:id="rId12"/>
    <p:sldId id="398" r:id="rId13"/>
    <p:sldId id="390" r:id="rId14"/>
    <p:sldId id="399" r:id="rId15"/>
    <p:sldId id="385" r:id="rId16"/>
    <p:sldId id="400" r:id="rId17"/>
    <p:sldId id="403" r:id="rId18"/>
    <p:sldId id="401" r:id="rId19"/>
    <p:sldId id="386" r:id="rId20"/>
    <p:sldId id="381" r:id="rId21"/>
  </p:sldIdLst>
  <p:sldSz cx="9144000" cy="6858000" type="screen4x3"/>
  <p:notesSz cx="6735763" cy="9866313"/>
  <p:defaultTextStyle>
    <a:defPPr>
      <a:defRPr lang="el-G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72C94"/>
    <a:srgbClr val="512274"/>
    <a:srgbClr val="009999"/>
    <a:srgbClr val="008986"/>
    <a:srgbClr val="005392"/>
    <a:srgbClr val="005EA4"/>
    <a:srgbClr val="0065B0"/>
    <a:srgbClr val="FF0000"/>
  </p:clrMru>
</p:presentationPr>
</file>

<file path=ppt/tableStyles.xml><?xml version="1.0" encoding="utf-8"?>
<a:tblStyleLst xmlns:a="http://schemas.openxmlformats.org/drawingml/2006/main" def="{5C22544A-7EE6-4342-B048-85BDC9FD1C3A}">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4757" autoAdjust="0"/>
    <p:restoredTop sz="80590" autoAdjust="0"/>
  </p:normalViewPr>
  <p:slideViewPr>
    <p:cSldViewPr>
      <p:cViewPr varScale="1">
        <p:scale>
          <a:sx n="87" d="100"/>
          <a:sy n="87" d="100"/>
        </p:scale>
        <p:origin x="-690"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C24A1BD-8F09-47E4-99E4-CD5CA0DE0D13}" type="doc">
      <dgm:prSet loTypeId="urn:microsoft.com/office/officeart/2005/8/layout/list1" loCatId="list" qsTypeId="urn:microsoft.com/office/officeart/2005/8/quickstyle/simple1#2" qsCatId="simple" csTypeId="urn:microsoft.com/office/officeart/2005/8/colors/accent1_2#1" csCatId="accent1" phldr="1"/>
      <dgm:spPr/>
      <dgm:t>
        <a:bodyPr/>
        <a:lstStyle/>
        <a:p>
          <a:endParaRPr lang="el-GR"/>
        </a:p>
      </dgm:t>
    </dgm:pt>
    <dgm:pt modelId="{C31EF8B9-6544-4E42-B307-06F1DC5EE0A4}">
      <dgm:prSet phldrT="[Text]" custT="1"/>
      <dgm:spPr/>
      <dgm:t>
        <a:bodyPr/>
        <a:lstStyle/>
        <a:p>
          <a:r>
            <a:rPr lang="el-GR" sz="1600" b="1" dirty="0" smtClean="0"/>
            <a:t>Προχρηματοδότηση έως </a:t>
          </a:r>
          <a:r>
            <a:rPr lang="el-GR" sz="1600" b="1" dirty="0" smtClean="0">
              <a:solidFill>
                <a:srgbClr val="FF0000"/>
              </a:solidFill>
            </a:rPr>
            <a:t>80 % </a:t>
          </a:r>
          <a:r>
            <a:rPr lang="el-GR" sz="1600" b="1" dirty="0" smtClean="0"/>
            <a:t>του εγκεκριμένου ποσού εντός </a:t>
          </a:r>
          <a:r>
            <a:rPr lang="el-GR" sz="1600" b="1" dirty="0" smtClean="0">
              <a:solidFill>
                <a:srgbClr val="FF0000"/>
              </a:solidFill>
            </a:rPr>
            <a:t>30 ημερολογιακών ημερών</a:t>
          </a:r>
          <a:r>
            <a:rPr lang="el-GR" sz="1600" b="1" dirty="0" smtClean="0"/>
            <a:t> από την υπογραφή της σύμβασης </a:t>
          </a:r>
          <a:endParaRPr lang="el-GR" sz="1600" b="1" dirty="0"/>
        </a:p>
      </dgm:t>
    </dgm:pt>
    <dgm:pt modelId="{13939A34-4D29-4DB4-9D8D-9AF67C33AB03}" type="parTrans" cxnId="{9F0CF5EA-B024-457F-B6CC-913B8703539D}">
      <dgm:prSet/>
      <dgm:spPr/>
      <dgm:t>
        <a:bodyPr/>
        <a:lstStyle/>
        <a:p>
          <a:endParaRPr lang="el-GR"/>
        </a:p>
      </dgm:t>
    </dgm:pt>
    <dgm:pt modelId="{68E5A0C2-4CF4-47D6-99D0-91284716FD77}" type="sibTrans" cxnId="{9F0CF5EA-B024-457F-B6CC-913B8703539D}">
      <dgm:prSet/>
      <dgm:spPr/>
      <dgm:t>
        <a:bodyPr/>
        <a:lstStyle/>
        <a:p>
          <a:endParaRPr lang="el-GR"/>
        </a:p>
      </dgm:t>
    </dgm:pt>
    <dgm:pt modelId="{A702FE70-8963-4113-B2D1-223E5224DEA3}">
      <dgm:prSet phldrT="[Text]" custT="1"/>
      <dgm:spPr/>
      <dgm:t>
        <a:bodyPr/>
        <a:lstStyle/>
        <a:p>
          <a:r>
            <a:rPr lang="el-GR" sz="1600" b="1" dirty="0" smtClean="0"/>
            <a:t>Αποπληρωμή του σχεδίου </a:t>
          </a:r>
          <a:r>
            <a:rPr lang="el-GR" sz="1600" b="1" dirty="0" smtClean="0">
              <a:solidFill>
                <a:srgbClr val="FF0000"/>
              </a:solidFill>
            </a:rPr>
            <a:t>εντός 60 ημερολογιακών ημερών </a:t>
          </a:r>
          <a:r>
            <a:rPr lang="el-GR" sz="1600" b="1" dirty="0" smtClean="0"/>
            <a:t>από την παραλαβή της τελικής έκθεσης </a:t>
          </a:r>
          <a:endParaRPr lang="el-GR" sz="1600" b="1" dirty="0"/>
        </a:p>
      </dgm:t>
    </dgm:pt>
    <dgm:pt modelId="{C4E4EDAE-2207-4BFB-B5B3-49BA9502C378}" type="parTrans" cxnId="{C5CCF79C-C118-4F19-A774-5CA3F3A7E938}">
      <dgm:prSet/>
      <dgm:spPr/>
      <dgm:t>
        <a:bodyPr/>
        <a:lstStyle/>
        <a:p>
          <a:endParaRPr lang="el-GR"/>
        </a:p>
      </dgm:t>
    </dgm:pt>
    <dgm:pt modelId="{75AF5D79-75BE-4EB6-A268-936CC518D67F}" type="sibTrans" cxnId="{C5CCF79C-C118-4F19-A774-5CA3F3A7E938}">
      <dgm:prSet/>
      <dgm:spPr/>
      <dgm:t>
        <a:bodyPr/>
        <a:lstStyle/>
        <a:p>
          <a:endParaRPr lang="el-GR"/>
        </a:p>
      </dgm:t>
    </dgm:pt>
    <dgm:pt modelId="{1A0C110D-AAD8-4591-9FEC-277A282F24F3}" type="pres">
      <dgm:prSet presAssocID="{BC24A1BD-8F09-47E4-99E4-CD5CA0DE0D13}" presName="linear" presStyleCnt="0">
        <dgm:presLayoutVars>
          <dgm:dir/>
          <dgm:animLvl val="lvl"/>
          <dgm:resizeHandles val="exact"/>
        </dgm:presLayoutVars>
      </dgm:prSet>
      <dgm:spPr/>
      <dgm:t>
        <a:bodyPr/>
        <a:lstStyle/>
        <a:p>
          <a:endParaRPr lang="el-GR"/>
        </a:p>
      </dgm:t>
    </dgm:pt>
    <dgm:pt modelId="{DC031085-E220-479A-BF73-78E844A8631A}" type="pres">
      <dgm:prSet presAssocID="{C31EF8B9-6544-4E42-B307-06F1DC5EE0A4}" presName="parentLin" presStyleCnt="0"/>
      <dgm:spPr/>
    </dgm:pt>
    <dgm:pt modelId="{59D24189-CCA1-4493-B050-162B968F6B6D}" type="pres">
      <dgm:prSet presAssocID="{C31EF8B9-6544-4E42-B307-06F1DC5EE0A4}" presName="parentLeftMargin" presStyleLbl="node1" presStyleIdx="0" presStyleCnt="2"/>
      <dgm:spPr/>
      <dgm:t>
        <a:bodyPr/>
        <a:lstStyle/>
        <a:p>
          <a:endParaRPr lang="el-GR"/>
        </a:p>
      </dgm:t>
    </dgm:pt>
    <dgm:pt modelId="{C23B1EBD-1C07-438A-B769-EFEB49ACD8A5}" type="pres">
      <dgm:prSet presAssocID="{C31EF8B9-6544-4E42-B307-06F1DC5EE0A4}" presName="parentText" presStyleLbl="node1" presStyleIdx="0" presStyleCnt="2" custScaleX="112883" custScaleY="359905" custLinFactY="46358" custLinFactNeighborX="5046" custLinFactNeighborY="100000">
        <dgm:presLayoutVars>
          <dgm:chMax val="0"/>
          <dgm:bulletEnabled val="1"/>
        </dgm:presLayoutVars>
      </dgm:prSet>
      <dgm:spPr/>
      <dgm:t>
        <a:bodyPr/>
        <a:lstStyle/>
        <a:p>
          <a:endParaRPr lang="el-GR"/>
        </a:p>
      </dgm:t>
    </dgm:pt>
    <dgm:pt modelId="{3783C562-846D-468E-956A-1BEC47AC6C0E}" type="pres">
      <dgm:prSet presAssocID="{C31EF8B9-6544-4E42-B307-06F1DC5EE0A4}" presName="negativeSpace" presStyleCnt="0"/>
      <dgm:spPr/>
    </dgm:pt>
    <dgm:pt modelId="{F5D4866A-115C-4651-8D37-EADD70EF0DEC}" type="pres">
      <dgm:prSet presAssocID="{C31EF8B9-6544-4E42-B307-06F1DC5EE0A4}" presName="childText" presStyleLbl="conFgAcc1" presStyleIdx="0" presStyleCnt="2" custScaleY="409965">
        <dgm:presLayoutVars>
          <dgm:bulletEnabled val="1"/>
        </dgm:presLayoutVars>
      </dgm:prSet>
      <dgm:spPr/>
    </dgm:pt>
    <dgm:pt modelId="{01CC40BE-6D34-4F48-AEB9-45EC427F4EC0}" type="pres">
      <dgm:prSet presAssocID="{68E5A0C2-4CF4-47D6-99D0-91284716FD77}" presName="spaceBetweenRectangles" presStyleCnt="0"/>
      <dgm:spPr/>
    </dgm:pt>
    <dgm:pt modelId="{72E91A15-AED0-49F6-AFD9-54E0D7A09C03}" type="pres">
      <dgm:prSet presAssocID="{A702FE70-8963-4113-B2D1-223E5224DEA3}" presName="parentLin" presStyleCnt="0"/>
      <dgm:spPr/>
    </dgm:pt>
    <dgm:pt modelId="{34BD95D8-BE4F-4AED-9961-123AA5C00944}" type="pres">
      <dgm:prSet presAssocID="{A702FE70-8963-4113-B2D1-223E5224DEA3}" presName="parentLeftMargin" presStyleLbl="node1" presStyleIdx="0" presStyleCnt="2"/>
      <dgm:spPr/>
      <dgm:t>
        <a:bodyPr/>
        <a:lstStyle/>
        <a:p>
          <a:endParaRPr lang="el-GR"/>
        </a:p>
      </dgm:t>
    </dgm:pt>
    <dgm:pt modelId="{4330E6D2-6A1E-458E-953E-8F6A93A56805}" type="pres">
      <dgm:prSet presAssocID="{A702FE70-8963-4113-B2D1-223E5224DEA3}" presName="parentText" presStyleLbl="node1" presStyleIdx="1" presStyleCnt="2" custScaleX="120177" custScaleY="350118" custLinFactY="14963" custLinFactNeighborX="10835" custLinFactNeighborY="100000">
        <dgm:presLayoutVars>
          <dgm:chMax val="0"/>
          <dgm:bulletEnabled val="1"/>
        </dgm:presLayoutVars>
      </dgm:prSet>
      <dgm:spPr/>
      <dgm:t>
        <a:bodyPr/>
        <a:lstStyle/>
        <a:p>
          <a:endParaRPr lang="el-GR"/>
        </a:p>
      </dgm:t>
    </dgm:pt>
    <dgm:pt modelId="{9888CB95-AC0C-49EB-96B4-4BDFCD271661}" type="pres">
      <dgm:prSet presAssocID="{A702FE70-8963-4113-B2D1-223E5224DEA3}" presName="negativeSpace" presStyleCnt="0"/>
      <dgm:spPr/>
    </dgm:pt>
    <dgm:pt modelId="{DDF5F304-6541-4A21-BD99-DA976AE7D5B4}" type="pres">
      <dgm:prSet presAssocID="{A702FE70-8963-4113-B2D1-223E5224DEA3}" presName="childText" presStyleLbl="conFgAcc1" presStyleIdx="1" presStyleCnt="2" custScaleY="324732">
        <dgm:presLayoutVars>
          <dgm:bulletEnabled val="1"/>
        </dgm:presLayoutVars>
      </dgm:prSet>
      <dgm:spPr/>
    </dgm:pt>
  </dgm:ptLst>
  <dgm:cxnLst>
    <dgm:cxn modelId="{C5CCF79C-C118-4F19-A774-5CA3F3A7E938}" srcId="{BC24A1BD-8F09-47E4-99E4-CD5CA0DE0D13}" destId="{A702FE70-8963-4113-B2D1-223E5224DEA3}" srcOrd="1" destOrd="0" parTransId="{C4E4EDAE-2207-4BFB-B5B3-49BA9502C378}" sibTransId="{75AF5D79-75BE-4EB6-A268-936CC518D67F}"/>
    <dgm:cxn modelId="{F368F2AF-19F6-4227-9E64-71A6C6B5A8F8}" type="presOf" srcId="{C31EF8B9-6544-4E42-B307-06F1DC5EE0A4}" destId="{59D24189-CCA1-4493-B050-162B968F6B6D}" srcOrd="0" destOrd="0" presId="urn:microsoft.com/office/officeart/2005/8/layout/list1"/>
    <dgm:cxn modelId="{539A3413-6CFB-4F41-B013-67B250B58240}" type="presOf" srcId="{C31EF8B9-6544-4E42-B307-06F1DC5EE0A4}" destId="{C23B1EBD-1C07-438A-B769-EFEB49ACD8A5}" srcOrd="1" destOrd="0" presId="urn:microsoft.com/office/officeart/2005/8/layout/list1"/>
    <dgm:cxn modelId="{CE15F40C-A34C-41EF-BE17-BC33F1B8094D}" type="presOf" srcId="{BC24A1BD-8F09-47E4-99E4-CD5CA0DE0D13}" destId="{1A0C110D-AAD8-4591-9FEC-277A282F24F3}" srcOrd="0" destOrd="0" presId="urn:microsoft.com/office/officeart/2005/8/layout/list1"/>
    <dgm:cxn modelId="{9F0CF5EA-B024-457F-B6CC-913B8703539D}" srcId="{BC24A1BD-8F09-47E4-99E4-CD5CA0DE0D13}" destId="{C31EF8B9-6544-4E42-B307-06F1DC5EE0A4}" srcOrd="0" destOrd="0" parTransId="{13939A34-4D29-4DB4-9D8D-9AF67C33AB03}" sibTransId="{68E5A0C2-4CF4-47D6-99D0-91284716FD77}"/>
    <dgm:cxn modelId="{52FC9631-75A0-4E0E-A113-567637170D46}" type="presOf" srcId="{A702FE70-8963-4113-B2D1-223E5224DEA3}" destId="{4330E6D2-6A1E-458E-953E-8F6A93A56805}" srcOrd="1" destOrd="0" presId="urn:microsoft.com/office/officeart/2005/8/layout/list1"/>
    <dgm:cxn modelId="{EBBC2D93-4F0D-40DD-9FA6-6E8B461E7EDD}" type="presOf" srcId="{A702FE70-8963-4113-B2D1-223E5224DEA3}" destId="{34BD95D8-BE4F-4AED-9961-123AA5C00944}" srcOrd="0" destOrd="0" presId="urn:microsoft.com/office/officeart/2005/8/layout/list1"/>
    <dgm:cxn modelId="{24B5BE2D-4709-4858-B407-23789B5AB308}" type="presParOf" srcId="{1A0C110D-AAD8-4591-9FEC-277A282F24F3}" destId="{DC031085-E220-479A-BF73-78E844A8631A}" srcOrd="0" destOrd="0" presId="urn:microsoft.com/office/officeart/2005/8/layout/list1"/>
    <dgm:cxn modelId="{B041A1D8-ED18-4707-B917-4F4AAC79AA99}" type="presParOf" srcId="{DC031085-E220-479A-BF73-78E844A8631A}" destId="{59D24189-CCA1-4493-B050-162B968F6B6D}" srcOrd="0" destOrd="0" presId="urn:microsoft.com/office/officeart/2005/8/layout/list1"/>
    <dgm:cxn modelId="{C591F747-EB07-4262-B10A-D862A1CE0270}" type="presParOf" srcId="{DC031085-E220-479A-BF73-78E844A8631A}" destId="{C23B1EBD-1C07-438A-B769-EFEB49ACD8A5}" srcOrd="1" destOrd="0" presId="urn:microsoft.com/office/officeart/2005/8/layout/list1"/>
    <dgm:cxn modelId="{5F3C54AA-7EAB-40D8-9608-17333E207224}" type="presParOf" srcId="{1A0C110D-AAD8-4591-9FEC-277A282F24F3}" destId="{3783C562-846D-468E-956A-1BEC47AC6C0E}" srcOrd="1" destOrd="0" presId="urn:microsoft.com/office/officeart/2005/8/layout/list1"/>
    <dgm:cxn modelId="{D6E1D9B8-F093-46CA-9BD3-F1EEFDC0ABE3}" type="presParOf" srcId="{1A0C110D-AAD8-4591-9FEC-277A282F24F3}" destId="{F5D4866A-115C-4651-8D37-EADD70EF0DEC}" srcOrd="2" destOrd="0" presId="urn:microsoft.com/office/officeart/2005/8/layout/list1"/>
    <dgm:cxn modelId="{8BD87593-BF7D-4A16-A933-F01C95F48D17}" type="presParOf" srcId="{1A0C110D-AAD8-4591-9FEC-277A282F24F3}" destId="{01CC40BE-6D34-4F48-AEB9-45EC427F4EC0}" srcOrd="3" destOrd="0" presId="urn:microsoft.com/office/officeart/2005/8/layout/list1"/>
    <dgm:cxn modelId="{F04D158C-E852-4FA7-AEE1-5AF54C389331}" type="presParOf" srcId="{1A0C110D-AAD8-4591-9FEC-277A282F24F3}" destId="{72E91A15-AED0-49F6-AFD9-54E0D7A09C03}" srcOrd="4" destOrd="0" presId="urn:microsoft.com/office/officeart/2005/8/layout/list1"/>
    <dgm:cxn modelId="{33BB871F-5E76-401E-B3E1-AC72525B680C}" type="presParOf" srcId="{72E91A15-AED0-49F6-AFD9-54E0D7A09C03}" destId="{34BD95D8-BE4F-4AED-9961-123AA5C00944}" srcOrd="0" destOrd="0" presId="urn:microsoft.com/office/officeart/2005/8/layout/list1"/>
    <dgm:cxn modelId="{4C0F435F-0EDA-4641-B15E-A96DDB9F99DE}" type="presParOf" srcId="{72E91A15-AED0-49F6-AFD9-54E0D7A09C03}" destId="{4330E6D2-6A1E-458E-953E-8F6A93A56805}" srcOrd="1" destOrd="0" presId="urn:microsoft.com/office/officeart/2005/8/layout/list1"/>
    <dgm:cxn modelId="{B86EA508-CDF7-46DC-B256-9E78514AA6C7}" type="presParOf" srcId="{1A0C110D-AAD8-4591-9FEC-277A282F24F3}" destId="{9888CB95-AC0C-49EB-96B4-4BDFCD271661}" srcOrd="5" destOrd="0" presId="urn:microsoft.com/office/officeart/2005/8/layout/list1"/>
    <dgm:cxn modelId="{828350BA-F3D0-443B-BB9C-8107C1C8FFA1}" type="presParOf" srcId="{1A0C110D-AAD8-4591-9FEC-277A282F24F3}" destId="{DDF5F304-6541-4A21-BD99-DA976AE7D5B4}" srcOrd="6" destOrd="0" presId="urn:microsoft.com/office/officeart/2005/8/layout/list1"/>
  </dgm:cxnLst>
  <dgm:bg/>
  <dgm:whole/>
  <dgm:extLst>
    <a:ext uri="http://schemas.microsoft.com/office/drawing/2008/diagram">
      <dsp:dataModelExt xmlns="" xmlns:dsp="http://schemas.microsoft.com/office/drawing/2008/diagram" relId="rId10"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7825" cy="493713"/>
          </a:xfrm>
          <a:prstGeom prst="rect">
            <a:avLst/>
          </a:prstGeom>
        </p:spPr>
        <p:txBody>
          <a:bodyPr vert="horz" lIns="90636" tIns="45319" rIns="90636" bIns="45319" rtlCol="0"/>
          <a:lstStyle>
            <a:lvl1pPr algn="l" fontAlgn="auto">
              <a:spcBef>
                <a:spcPts val="0"/>
              </a:spcBef>
              <a:spcAft>
                <a:spcPts val="0"/>
              </a:spcAft>
              <a:defRPr sz="1200">
                <a:latin typeface="+mn-lt"/>
                <a:cs typeface="+mn-cs"/>
              </a:defRPr>
            </a:lvl1pPr>
          </a:lstStyle>
          <a:p>
            <a:pPr>
              <a:defRPr/>
            </a:pPr>
            <a:endParaRPr lang="el-GR"/>
          </a:p>
        </p:txBody>
      </p:sp>
      <p:sp>
        <p:nvSpPr>
          <p:cNvPr id="3" name="Date Placeholder 2"/>
          <p:cNvSpPr>
            <a:spLocks noGrp="1"/>
          </p:cNvSpPr>
          <p:nvPr>
            <p:ph type="dt" sz="quarter" idx="1"/>
          </p:nvPr>
        </p:nvSpPr>
        <p:spPr>
          <a:xfrm>
            <a:off x="3816350" y="0"/>
            <a:ext cx="2917825" cy="493713"/>
          </a:xfrm>
          <a:prstGeom prst="rect">
            <a:avLst/>
          </a:prstGeom>
        </p:spPr>
        <p:txBody>
          <a:bodyPr vert="horz" lIns="90636" tIns="45319" rIns="90636" bIns="45319" rtlCol="0"/>
          <a:lstStyle>
            <a:lvl1pPr algn="r" fontAlgn="auto">
              <a:spcBef>
                <a:spcPts val="0"/>
              </a:spcBef>
              <a:spcAft>
                <a:spcPts val="0"/>
              </a:spcAft>
              <a:defRPr sz="1200">
                <a:latin typeface="+mn-lt"/>
                <a:cs typeface="+mn-cs"/>
              </a:defRPr>
            </a:lvl1pPr>
          </a:lstStyle>
          <a:p>
            <a:pPr>
              <a:defRPr/>
            </a:pPr>
            <a:fld id="{E82AB70D-581E-4979-8402-9E37AE6FF99C}" type="datetimeFigureOut">
              <a:rPr lang="el-GR"/>
              <a:pPr>
                <a:defRPr/>
              </a:pPr>
              <a:t>1/10/2015</a:t>
            </a:fld>
            <a:endParaRPr lang="el-GR"/>
          </a:p>
        </p:txBody>
      </p:sp>
      <p:sp>
        <p:nvSpPr>
          <p:cNvPr id="4" name="Footer Placeholder 3"/>
          <p:cNvSpPr>
            <a:spLocks noGrp="1"/>
          </p:cNvSpPr>
          <p:nvPr>
            <p:ph type="ftr" sz="quarter" idx="2"/>
          </p:nvPr>
        </p:nvSpPr>
        <p:spPr>
          <a:xfrm>
            <a:off x="0" y="9371013"/>
            <a:ext cx="2917825" cy="493712"/>
          </a:xfrm>
          <a:prstGeom prst="rect">
            <a:avLst/>
          </a:prstGeom>
        </p:spPr>
        <p:txBody>
          <a:bodyPr vert="horz" lIns="90636" tIns="45319" rIns="90636" bIns="45319" rtlCol="0" anchor="b"/>
          <a:lstStyle>
            <a:lvl1pPr algn="l" fontAlgn="auto">
              <a:spcBef>
                <a:spcPts val="0"/>
              </a:spcBef>
              <a:spcAft>
                <a:spcPts val="0"/>
              </a:spcAft>
              <a:defRPr sz="1200">
                <a:latin typeface="+mn-lt"/>
                <a:cs typeface="+mn-cs"/>
              </a:defRPr>
            </a:lvl1pPr>
          </a:lstStyle>
          <a:p>
            <a:pPr>
              <a:defRPr/>
            </a:pPr>
            <a:endParaRPr lang="el-GR"/>
          </a:p>
        </p:txBody>
      </p:sp>
      <p:sp>
        <p:nvSpPr>
          <p:cNvPr id="5" name="Slide Number Placeholder 4"/>
          <p:cNvSpPr>
            <a:spLocks noGrp="1"/>
          </p:cNvSpPr>
          <p:nvPr>
            <p:ph type="sldNum" sz="quarter" idx="3"/>
          </p:nvPr>
        </p:nvSpPr>
        <p:spPr>
          <a:xfrm>
            <a:off x="3816350" y="9371013"/>
            <a:ext cx="2917825" cy="493712"/>
          </a:xfrm>
          <a:prstGeom prst="rect">
            <a:avLst/>
          </a:prstGeom>
        </p:spPr>
        <p:txBody>
          <a:bodyPr vert="horz" lIns="90636" tIns="45319" rIns="90636" bIns="45319" rtlCol="0" anchor="b"/>
          <a:lstStyle>
            <a:lvl1pPr algn="r" fontAlgn="auto">
              <a:spcBef>
                <a:spcPts val="0"/>
              </a:spcBef>
              <a:spcAft>
                <a:spcPts val="0"/>
              </a:spcAft>
              <a:defRPr sz="1200">
                <a:latin typeface="+mn-lt"/>
                <a:cs typeface="+mn-cs"/>
              </a:defRPr>
            </a:lvl1pPr>
          </a:lstStyle>
          <a:p>
            <a:pPr>
              <a:defRPr/>
            </a:pPr>
            <a:fld id="{64ABBEF5-3195-4570-B12B-8D459C342992}" type="slidenum">
              <a:rPr lang="el-GR"/>
              <a:pPr>
                <a:defRPr/>
              </a:pPr>
              <a:t>‹#›</a:t>
            </a:fld>
            <a:endParaRPr lang="el-G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3713"/>
          </a:xfrm>
          <a:prstGeom prst="rect">
            <a:avLst/>
          </a:prstGeom>
        </p:spPr>
        <p:txBody>
          <a:bodyPr vert="horz" lIns="90636" tIns="45319" rIns="90636" bIns="45319" rtlCol="0"/>
          <a:lstStyle>
            <a:lvl1pPr algn="l" fontAlgn="auto">
              <a:spcBef>
                <a:spcPts val="0"/>
              </a:spcBef>
              <a:spcAft>
                <a:spcPts val="0"/>
              </a:spcAft>
              <a:defRPr sz="1200">
                <a:latin typeface="+mn-lt"/>
                <a:cs typeface="+mn-cs"/>
              </a:defRPr>
            </a:lvl1pPr>
          </a:lstStyle>
          <a:p>
            <a:pPr>
              <a:defRPr/>
            </a:pPr>
            <a:endParaRPr lang="el-GR"/>
          </a:p>
        </p:txBody>
      </p:sp>
      <p:sp>
        <p:nvSpPr>
          <p:cNvPr id="3" name="Date Placeholder 2"/>
          <p:cNvSpPr>
            <a:spLocks noGrp="1"/>
          </p:cNvSpPr>
          <p:nvPr>
            <p:ph type="dt" idx="1"/>
          </p:nvPr>
        </p:nvSpPr>
        <p:spPr>
          <a:xfrm>
            <a:off x="3814763" y="0"/>
            <a:ext cx="2919412" cy="493713"/>
          </a:xfrm>
          <a:prstGeom prst="rect">
            <a:avLst/>
          </a:prstGeom>
        </p:spPr>
        <p:txBody>
          <a:bodyPr vert="horz" lIns="90636" tIns="45319" rIns="90636" bIns="45319" rtlCol="0"/>
          <a:lstStyle>
            <a:lvl1pPr algn="r" fontAlgn="auto">
              <a:spcBef>
                <a:spcPts val="0"/>
              </a:spcBef>
              <a:spcAft>
                <a:spcPts val="0"/>
              </a:spcAft>
              <a:defRPr sz="1200">
                <a:latin typeface="+mn-lt"/>
                <a:cs typeface="+mn-cs"/>
              </a:defRPr>
            </a:lvl1pPr>
          </a:lstStyle>
          <a:p>
            <a:pPr>
              <a:defRPr/>
            </a:pPr>
            <a:fld id="{3FBE6D5A-4378-4CA4-938E-B370B248348C}" type="datetimeFigureOut">
              <a:rPr lang="el-GR"/>
              <a:pPr>
                <a:defRPr/>
              </a:pPr>
              <a:t>1/10/2015</a:t>
            </a:fld>
            <a:endParaRPr lang="el-GR"/>
          </a:p>
        </p:txBody>
      </p:sp>
      <p:sp>
        <p:nvSpPr>
          <p:cNvPr id="4" name="Slide Image Placeholder 3"/>
          <p:cNvSpPr>
            <a:spLocks noGrp="1" noRot="1" noChangeAspect="1"/>
          </p:cNvSpPr>
          <p:nvPr>
            <p:ph type="sldImg" idx="2"/>
          </p:nvPr>
        </p:nvSpPr>
        <p:spPr>
          <a:xfrm>
            <a:off x="903288" y="739775"/>
            <a:ext cx="4929187" cy="3698875"/>
          </a:xfrm>
          <a:prstGeom prst="rect">
            <a:avLst/>
          </a:prstGeom>
          <a:noFill/>
          <a:ln w="12700">
            <a:solidFill>
              <a:prstClr val="black"/>
            </a:solidFill>
          </a:ln>
        </p:spPr>
        <p:txBody>
          <a:bodyPr vert="horz" lIns="90636" tIns="45319" rIns="90636" bIns="45319" rtlCol="0" anchor="ctr"/>
          <a:lstStyle/>
          <a:p>
            <a:pPr lvl="0"/>
            <a:endParaRPr lang="el-GR" noProof="0"/>
          </a:p>
        </p:txBody>
      </p:sp>
      <p:sp>
        <p:nvSpPr>
          <p:cNvPr id="5" name="Notes Placeholder 4"/>
          <p:cNvSpPr>
            <a:spLocks noGrp="1"/>
          </p:cNvSpPr>
          <p:nvPr>
            <p:ph type="body" sz="quarter" idx="3"/>
          </p:nvPr>
        </p:nvSpPr>
        <p:spPr>
          <a:xfrm>
            <a:off x="673100" y="4686300"/>
            <a:ext cx="5389563" cy="4440238"/>
          </a:xfrm>
          <a:prstGeom prst="rect">
            <a:avLst/>
          </a:prstGeom>
        </p:spPr>
        <p:txBody>
          <a:bodyPr vert="horz" lIns="90636" tIns="45319" rIns="90636" bIns="4531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l-GR" noProof="0"/>
          </a:p>
        </p:txBody>
      </p:sp>
      <p:sp>
        <p:nvSpPr>
          <p:cNvPr id="6" name="Footer Placeholder 5"/>
          <p:cNvSpPr>
            <a:spLocks noGrp="1"/>
          </p:cNvSpPr>
          <p:nvPr>
            <p:ph type="ftr" sz="quarter" idx="4"/>
          </p:nvPr>
        </p:nvSpPr>
        <p:spPr>
          <a:xfrm>
            <a:off x="0" y="9371013"/>
            <a:ext cx="2919413" cy="493712"/>
          </a:xfrm>
          <a:prstGeom prst="rect">
            <a:avLst/>
          </a:prstGeom>
        </p:spPr>
        <p:txBody>
          <a:bodyPr vert="horz" lIns="90636" tIns="45319" rIns="90636" bIns="45319" rtlCol="0" anchor="b"/>
          <a:lstStyle>
            <a:lvl1pPr algn="l" fontAlgn="auto">
              <a:spcBef>
                <a:spcPts val="0"/>
              </a:spcBef>
              <a:spcAft>
                <a:spcPts val="0"/>
              </a:spcAft>
              <a:defRPr sz="1200">
                <a:latin typeface="+mn-lt"/>
                <a:cs typeface="+mn-cs"/>
              </a:defRPr>
            </a:lvl1pPr>
          </a:lstStyle>
          <a:p>
            <a:pPr>
              <a:defRPr/>
            </a:pPr>
            <a:endParaRPr lang="el-GR"/>
          </a:p>
        </p:txBody>
      </p:sp>
      <p:sp>
        <p:nvSpPr>
          <p:cNvPr id="7" name="Slide Number Placeholder 6"/>
          <p:cNvSpPr>
            <a:spLocks noGrp="1"/>
          </p:cNvSpPr>
          <p:nvPr>
            <p:ph type="sldNum" sz="quarter" idx="5"/>
          </p:nvPr>
        </p:nvSpPr>
        <p:spPr>
          <a:xfrm>
            <a:off x="3814763" y="9371013"/>
            <a:ext cx="2919412" cy="493712"/>
          </a:xfrm>
          <a:prstGeom prst="rect">
            <a:avLst/>
          </a:prstGeom>
        </p:spPr>
        <p:txBody>
          <a:bodyPr vert="horz" lIns="90636" tIns="45319" rIns="90636" bIns="45319" rtlCol="0" anchor="b"/>
          <a:lstStyle>
            <a:lvl1pPr algn="r" fontAlgn="auto">
              <a:spcBef>
                <a:spcPts val="0"/>
              </a:spcBef>
              <a:spcAft>
                <a:spcPts val="0"/>
              </a:spcAft>
              <a:defRPr sz="1200">
                <a:latin typeface="+mn-lt"/>
                <a:cs typeface="+mn-cs"/>
              </a:defRPr>
            </a:lvl1pPr>
          </a:lstStyle>
          <a:p>
            <a:pPr>
              <a:defRPr/>
            </a:pPr>
            <a:fld id="{FDFF4A21-DC93-4A23-9ED1-FA0C1DA6EEF7}" type="slidenum">
              <a:rPr lang="el-GR"/>
              <a:pPr>
                <a:defRPr/>
              </a:pPr>
              <a:t>‹#›</a:t>
            </a:fld>
            <a:endParaRPr lang="el-G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dirty="0" smtClean="0">
              <a:latin typeface="Arial" charset="0"/>
            </a:endParaRPr>
          </a:p>
        </p:txBody>
      </p:sp>
      <p:sp>
        <p:nvSpPr>
          <p:cNvPr id="1843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49219CA-76CF-47AA-B58E-A0840239F1E3}" type="slidenum">
              <a:rPr lang="el-GR">
                <a:cs typeface="Arial" charset="0"/>
              </a:rPr>
              <a:pPr fontAlgn="base">
                <a:spcBef>
                  <a:spcPct val="0"/>
                </a:spcBef>
                <a:spcAft>
                  <a:spcPct val="0"/>
                </a:spcAft>
                <a:defRPr/>
              </a:pPr>
              <a:t>1</a:t>
            </a:fld>
            <a:endParaRPr lang="el-GR">
              <a:cs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noTextEdit="1"/>
          </p:cNvSpPr>
          <p:nvPr>
            <p:ph type="sldImg"/>
          </p:nvPr>
        </p:nvSpPr>
        <p:spPr bwMode="auto">
          <a:noFill/>
          <a:ln>
            <a:solidFill>
              <a:srgbClr val="000000"/>
            </a:solidFill>
            <a:miter lim="800000"/>
            <a:headEnd/>
            <a:tailEnd/>
          </a:ln>
        </p:spPr>
      </p:sp>
      <p:sp>
        <p:nvSpPr>
          <p:cNvPr id="34818"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l-GR" dirty="0" smtClean="0"/>
          </a:p>
        </p:txBody>
      </p:sp>
      <p:sp>
        <p:nvSpPr>
          <p:cNvPr id="4" name="Slide Number Placeholder 3"/>
          <p:cNvSpPr txBox="1">
            <a:spLocks noGrp="1"/>
          </p:cNvSpPr>
          <p:nvPr/>
        </p:nvSpPr>
        <p:spPr>
          <a:xfrm>
            <a:off x="3814763" y="9371013"/>
            <a:ext cx="2919412" cy="493712"/>
          </a:xfrm>
          <a:prstGeom prst="rect">
            <a:avLst/>
          </a:prstGeom>
          <a:noFill/>
        </p:spPr>
        <p:txBody>
          <a:bodyPr lIns="90636" tIns="45319" rIns="90636" bIns="45319" anchor="b"/>
          <a:lstStyle/>
          <a:p>
            <a:pPr algn="r" fontAlgn="auto">
              <a:spcBef>
                <a:spcPts val="0"/>
              </a:spcBef>
              <a:spcAft>
                <a:spcPts val="0"/>
              </a:spcAft>
              <a:defRPr/>
            </a:pPr>
            <a:fld id="{BA414D3B-24CD-4B28-B9EA-D63C3A874C83}" type="slidenum">
              <a:rPr lang="el-GR" sz="1200">
                <a:latin typeface="+mn-lt"/>
                <a:cs typeface="+mn-cs"/>
              </a:rPr>
              <a:pPr algn="r" fontAlgn="auto">
                <a:spcBef>
                  <a:spcPts val="0"/>
                </a:spcBef>
                <a:spcAft>
                  <a:spcPts val="0"/>
                </a:spcAft>
                <a:defRPr/>
              </a:pPr>
              <a:t>10</a:t>
            </a:fld>
            <a:endParaRPr lang="el-GR" sz="1200">
              <a:latin typeface="+mn-lt"/>
              <a:cs typeface="+mn-cs"/>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noTextEdit="1"/>
          </p:cNvSpPr>
          <p:nvPr>
            <p:ph type="sldImg"/>
          </p:nvPr>
        </p:nvSpPr>
        <p:spPr bwMode="auto">
          <a:noFill/>
          <a:ln>
            <a:solidFill>
              <a:srgbClr val="000000"/>
            </a:solidFill>
            <a:miter lim="800000"/>
            <a:headEnd/>
            <a:tailEnd/>
          </a:ln>
        </p:spPr>
      </p:sp>
      <p:sp>
        <p:nvSpPr>
          <p:cNvPr id="36866"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l-GR" dirty="0" smtClean="0"/>
          </a:p>
        </p:txBody>
      </p:sp>
      <p:sp>
        <p:nvSpPr>
          <p:cNvPr id="4" name="Slide Number Placeholder 3"/>
          <p:cNvSpPr txBox="1">
            <a:spLocks noGrp="1"/>
          </p:cNvSpPr>
          <p:nvPr/>
        </p:nvSpPr>
        <p:spPr>
          <a:xfrm>
            <a:off x="3814763" y="9371013"/>
            <a:ext cx="2919412" cy="493712"/>
          </a:xfrm>
          <a:prstGeom prst="rect">
            <a:avLst/>
          </a:prstGeom>
          <a:noFill/>
        </p:spPr>
        <p:txBody>
          <a:bodyPr lIns="90636" tIns="45319" rIns="90636" bIns="45319" anchor="b"/>
          <a:lstStyle/>
          <a:p>
            <a:pPr algn="r" fontAlgn="auto">
              <a:spcBef>
                <a:spcPts val="0"/>
              </a:spcBef>
              <a:spcAft>
                <a:spcPts val="0"/>
              </a:spcAft>
              <a:defRPr/>
            </a:pPr>
            <a:fld id="{9E0F411B-72EA-46AD-ADF3-70C467406195}" type="slidenum">
              <a:rPr lang="el-GR" sz="1200">
                <a:latin typeface="+mn-lt"/>
                <a:cs typeface="+mn-cs"/>
              </a:rPr>
              <a:pPr algn="r" fontAlgn="auto">
                <a:spcBef>
                  <a:spcPts val="0"/>
                </a:spcBef>
                <a:spcAft>
                  <a:spcPts val="0"/>
                </a:spcAft>
                <a:defRPr/>
              </a:pPr>
              <a:t>11</a:t>
            </a:fld>
            <a:endParaRPr lang="el-GR" sz="1200">
              <a:latin typeface="+mn-lt"/>
              <a:cs typeface="+mn-cs"/>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p:cNvSpPr>
            <a:spLocks noGrp="1" noRot="1" noChangeAspect="1"/>
          </p:cNvSpPr>
          <p:nvPr>
            <p:ph type="sldImg"/>
          </p:nvPr>
        </p:nvSpPr>
        <p:spPr bwMode="auto">
          <a:noFill/>
          <a:ln>
            <a:solidFill>
              <a:srgbClr val="000000"/>
            </a:solidFill>
            <a:miter lim="800000"/>
            <a:headEnd/>
            <a:tailEnd/>
          </a:ln>
        </p:spPr>
      </p:sp>
      <p:sp>
        <p:nvSpPr>
          <p:cNvPr id="38914"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l-GR" smtClean="0"/>
          </a:p>
        </p:txBody>
      </p:sp>
      <p:sp>
        <p:nvSpPr>
          <p:cNvPr id="4" name="Slide Number Placeholder 3"/>
          <p:cNvSpPr>
            <a:spLocks noGrp="1"/>
          </p:cNvSpPr>
          <p:nvPr>
            <p:ph type="sldNum" sz="quarter" idx="5"/>
          </p:nvPr>
        </p:nvSpPr>
        <p:spPr/>
        <p:txBody>
          <a:bodyPr/>
          <a:lstStyle/>
          <a:p>
            <a:pPr>
              <a:defRPr/>
            </a:pPr>
            <a:fld id="{E6BD605B-5C4A-467B-B80B-31DE2193683F}" type="slidenum">
              <a:rPr lang="el-GR" smtClean="0"/>
              <a:pPr>
                <a:defRPr/>
              </a:pPr>
              <a:t>12</a:t>
            </a:fld>
            <a:endParaRPr lang="el-G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1 - Θέση εικόνας διαφάνειας"/>
          <p:cNvSpPr>
            <a:spLocks noGrp="1" noRot="1" noChangeAspect="1" noTextEdit="1"/>
          </p:cNvSpPr>
          <p:nvPr>
            <p:ph type="sldImg"/>
          </p:nvPr>
        </p:nvSpPr>
        <p:spPr bwMode="auto">
          <a:xfrm>
            <a:off x="901700" y="739775"/>
            <a:ext cx="4932363" cy="3700463"/>
          </a:xfrm>
          <a:noFill/>
          <a:ln>
            <a:solidFill>
              <a:srgbClr val="000000"/>
            </a:solidFill>
            <a:miter lim="800000"/>
            <a:headEnd/>
            <a:tailEnd/>
          </a:ln>
        </p:spPr>
      </p:sp>
      <p:sp>
        <p:nvSpPr>
          <p:cNvPr id="40962" name="2 - Θέση σημειώσεων"/>
          <p:cNvSpPr>
            <a:spLocks noGrp="1"/>
          </p:cNvSpPr>
          <p:nvPr>
            <p:ph type="body" idx="1"/>
          </p:nvPr>
        </p:nvSpPr>
        <p:spPr bwMode="auto">
          <a:noFill/>
        </p:spPr>
        <p:txBody>
          <a:bodyPr wrap="square" lIns="91426" tIns="45713" rIns="91426" bIns="45713" numCol="1" anchor="t" anchorCtr="0" compatLnSpc="1">
            <a:prstTxWarp prst="textNoShape">
              <a:avLst/>
            </a:prstTxWarp>
          </a:bodyPr>
          <a:lstStyle/>
          <a:p>
            <a:pPr eaLnBrk="1" hangingPunct="1">
              <a:spcBef>
                <a:spcPct val="0"/>
              </a:spcBef>
            </a:pPr>
            <a:endParaRPr lang="el-GR" smtClean="0"/>
          </a:p>
        </p:txBody>
      </p:sp>
      <p:sp>
        <p:nvSpPr>
          <p:cNvPr id="40963" name="3 - Θέση αριθμού διαφάνειας"/>
          <p:cNvSpPr txBox="1">
            <a:spLocks noGrp="1"/>
          </p:cNvSpPr>
          <p:nvPr/>
        </p:nvSpPr>
        <p:spPr bwMode="auto">
          <a:xfrm>
            <a:off x="3814763" y="9371013"/>
            <a:ext cx="2919412" cy="493712"/>
          </a:xfrm>
          <a:prstGeom prst="rect">
            <a:avLst/>
          </a:prstGeom>
          <a:noFill/>
          <a:ln w="9525">
            <a:noFill/>
            <a:miter lim="800000"/>
            <a:headEnd/>
            <a:tailEnd/>
          </a:ln>
        </p:spPr>
        <p:txBody>
          <a:bodyPr lIns="91426" tIns="45713" rIns="91426" bIns="45713" anchor="b"/>
          <a:lstStyle/>
          <a:p>
            <a:pPr algn="r" defTabSz="912813"/>
            <a:fld id="{C4E64A6F-FBA5-46DF-82BF-74AEB4ECABE5}" type="slidenum">
              <a:rPr lang="el-GR" sz="1200">
                <a:latin typeface="Calibri" pitchFamily="34" charset="0"/>
              </a:rPr>
              <a:pPr algn="r" defTabSz="912813"/>
              <a:t>13</a:t>
            </a:fld>
            <a:endParaRPr lang="el-GR" sz="1200">
              <a:latin typeface="Calibri"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p:cNvSpPr>
            <a:spLocks noGrp="1" noRot="1" noChangeAspect="1"/>
          </p:cNvSpPr>
          <p:nvPr>
            <p:ph type="sldImg"/>
          </p:nvPr>
        </p:nvSpPr>
        <p:spPr bwMode="auto">
          <a:noFill/>
          <a:ln>
            <a:solidFill>
              <a:srgbClr val="000000"/>
            </a:solidFill>
            <a:miter lim="800000"/>
            <a:headEnd/>
            <a:tailEnd/>
          </a:ln>
        </p:spPr>
      </p:sp>
      <p:sp>
        <p:nvSpPr>
          <p:cNvPr id="43010"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T</a:t>
            </a:r>
            <a:r>
              <a:rPr lang="el-GR" baseline="0" dirty="0" smtClean="0"/>
              <a:t>α τρία είδη ελέγχων που πραγματοποιεί το ΙΚΥ για την συγκεκριμένη δράση, για το έλεγχο του </a:t>
            </a:r>
            <a:r>
              <a:rPr lang="el-GR" dirty="0" smtClean="0"/>
              <a:t>φυσικού και οικονομικού αντικειμένου, τόσο κατά τη διάρκεια υλοποίησης των επιμέρους δράσεων του σχεδίου, όσο και μετά την ολοκλήρωση τους.</a:t>
            </a:r>
          </a:p>
        </p:txBody>
      </p:sp>
      <p:sp>
        <p:nvSpPr>
          <p:cNvPr id="4" name="Slide Number Placeholder 3"/>
          <p:cNvSpPr>
            <a:spLocks noGrp="1"/>
          </p:cNvSpPr>
          <p:nvPr>
            <p:ph type="sldNum" sz="quarter" idx="5"/>
          </p:nvPr>
        </p:nvSpPr>
        <p:spPr/>
        <p:txBody>
          <a:bodyPr/>
          <a:lstStyle/>
          <a:p>
            <a:pPr>
              <a:defRPr/>
            </a:pPr>
            <a:fld id="{AF875F37-7BDA-48AB-BC5B-1C38DA0EA671}" type="slidenum">
              <a:rPr lang="el-GR" smtClean="0"/>
              <a:pPr>
                <a:defRPr/>
              </a:pPr>
              <a:t>14</a:t>
            </a:fld>
            <a:endParaRPr lang="el-G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1 - Θέση εικόνας διαφάνειας"/>
          <p:cNvSpPr>
            <a:spLocks noGrp="1" noRot="1" noChangeAspect="1" noTextEdit="1"/>
          </p:cNvSpPr>
          <p:nvPr>
            <p:ph type="sldImg"/>
          </p:nvPr>
        </p:nvSpPr>
        <p:spPr bwMode="auto">
          <a:xfrm>
            <a:off x="901700" y="739775"/>
            <a:ext cx="4932363" cy="3700463"/>
          </a:xfrm>
          <a:noFill/>
          <a:ln>
            <a:solidFill>
              <a:srgbClr val="000000"/>
            </a:solidFill>
            <a:miter lim="800000"/>
            <a:headEnd/>
            <a:tailEnd/>
          </a:ln>
        </p:spPr>
      </p:sp>
      <p:sp>
        <p:nvSpPr>
          <p:cNvPr id="45058" name="2 - Θέση σημειώσεων"/>
          <p:cNvSpPr>
            <a:spLocks noGrp="1"/>
          </p:cNvSpPr>
          <p:nvPr>
            <p:ph type="body" idx="1"/>
          </p:nvPr>
        </p:nvSpPr>
        <p:spPr bwMode="auto">
          <a:noFill/>
        </p:spPr>
        <p:txBody>
          <a:bodyPr wrap="square" lIns="91426" tIns="45713" rIns="91426" bIns="45713" numCol="1" anchor="t" anchorCtr="0" compatLnSpc="1">
            <a:prstTxWarp prst="textNoShape">
              <a:avLst/>
            </a:prstTxWarp>
          </a:bodyPr>
          <a:lstStyle/>
          <a:p>
            <a:endParaRPr lang="el-GR" dirty="0" smtClean="0"/>
          </a:p>
        </p:txBody>
      </p:sp>
      <p:sp>
        <p:nvSpPr>
          <p:cNvPr id="45059" name="3 - Θέση αριθμού διαφάνειας"/>
          <p:cNvSpPr txBox="1">
            <a:spLocks noGrp="1"/>
          </p:cNvSpPr>
          <p:nvPr/>
        </p:nvSpPr>
        <p:spPr bwMode="auto">
          <a:xfrm>
            <a:off x="3814763" y="9371013"/>
            <a:ext cx="2919412" cy="493712"/>
          </a:xfrm>
          <a:prstGeom prst="rect">
            <a:avLst/>
          </a:prstGeom>
          <a:noFill/>
          <a:ln w="9525">
            <a:noFill/>
            <a:miter lim="800000"/>
            <a:headEnd/>
            <a:tailEnd/>
          </a:ln>
        </p:spPr>
        <p:txBody>
          <a:bodyPr lIns="91426" tIns="45713" rIns="91426" bIns="45713" anchor="b"/>
          <a:lstStyle/>
          <a:p>
            <a:pPr algn="r" defTabSz="912813"/>
            <a:fld id="{B9C2FA6D-FADC-4C88-9463-37296A7F2AA3}" type="slidenum">
              <a:rPr lang="el-GR" sz="1200">
                <a:latin typeface="Calibri" pitchFamily="34" charset="0"/>
              </a:rPr>
              <a:pPr algn="r" defTabSz="912813"/>
              <a:t>15</a:t>
            </a:fld>
            <a:endParaRPr lang="el-GR" sz="1200">
              <a:latin typeface="Calibri"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1 - Θέση εικόνας διαφάνειας"/>
          <p:cNvSpPr>
            <a:spLocks noGrp="1" noRot="1" noChangeAspect="1" noTextEdit="1"/>
          </p:cNvSpPr>
          <p:nvPr>
            <p:ph type="sldImg"/>
          </p:nvPr>
        </p:nvSpPr>
        <p:spPr bwMode="auto">
          <a:xfrm>
            <a:off x="901700" y="739775"/>
            <a:ext cx="4932363" cy="3700463"/>
          </a:xfrm>
          <a:noFill/>
          <a:ln>
            <a:solidFill>
              <a:srgbClr val="000000"/>
            </a:solidFill>
            <a:miter lim="800000"/>
            <a:headEnd/>
            <a:tailEnd/>
          </a:ln>
        </p:spPr>
      </p:sp>
      <p:sp>
        <p:nvSpPr>
          <p:cNvPr id="47106" name="2 - Θέση σημειώσεων"/>
          <p:cNvSpPr>
            <a:spLocks noGrp="1"/>
          </p:cNvSpPr>
          <p:nvPr>
            <p:ph type="body" idx="1"/>
          </p:nvPr>
        </p:nvSpPr>
        <p:spPr bwMode="auto">
          <a:noFill/>
        </p:spPr>
        <p:txBody>
          <a:bodyPr wrap="square" lIns="91426" tIns="45713" rIns="91426" bIns="45713" numCol="1" anchor="t" anchorCtr="0" compatLnSpc="1">
            <a:prstTxWarp prst="textNoShape">
              <a:avLst/>
            </a:prstTxWarp>
          </a:bodyPr>
          <a:lstStyle/>
          <a:p>
            <a:endParaRPr lang="el-GR" dirty="0" smtClean="0"/>
          </a:p>
        </p:txBody>
      </p:sp>
      <p:sp>
        <p:nvSpPr>
          <p:cNvPr id="47107" name="3 - Θέση αριθμού διαφάνειας"/>
          <p:cNvSpPr txBox="1">
            <a:spLocks noGrp="1"/>
          </p:cNvSpPr>
          <p:nvPr/>
        </p:nvSpPr>
        <p:spPr bwMode="auto">
          <a:xfrm>
            <a:off x="3814763" y="9371013"/>
            <a:ext cx="2919412" cy="493712"/>
          </a:xfrm>
          <a:prstGeom prst="rect">
            <a:avLst/>
          </a:prstGeom>
          <a:noFill/>
          <a:ln w="9525">
            <a:noFill/>
            <a:miter lim="800000"/>
            <a:headEnd/>
            <a:tailEnd/>
          </a:ln>
        </p:spPr>
        <p:txBody>
          <a:bodyPr lIns="91426" tIns="45713" rIns="91426" bIns="45713" anchor="b"/>
          <a:lstStyle/>
          <a:p>
            <a:pPr algn="r" defTabSz="912813"/>
            <a:fld id="{A93A54FC-1CE5-4AA5-9273-8B22E801B7E6}" type="slidenum">
              <a:rPr lang="el-GR" sz="1200">
                <a:latin typeface="Calibri" pitchFamily="34" charset="0"/>
              </a:rPr>
              <a:pPr algn="r" defTabSz="912813"/>
              <a:t>16</a:t>
            </a:fld>
            <a:endParaRPr lang="el-GR" sz="1200">
              <a:latin typeface="Calibri"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1 - Θέση εικόνας διαφάνειας"/>
          <p:cNvSpPr>
            <a:spLocks noGrp="1" noRot="1" noChangeAspect="1" noTextEdit="1"/>
          </p:cNvSpPr>
          <p:nvPr>
            <p:ph type="sldImg"/>
          </p:nvPr>
        </p:nvSpPr>
        <p:spPr bwMode="auto">
          <a:xfrm>
            <a:off x="901700" y="739775"/>
            <a:ext cx="4932363" cy="3700463"/>
          </a:xfrm>
          <a:noFill/>
          <a:ln>
            <a:solidFill>
              <a:srgbClr val="000000"/>
            </a:solidFill>
            <a:miter lim="800000"/>
            <a:headEnd/>
            <a:tailEnd/>
          </a:ln>
        </p:spPr>
      </p:sp>
      <p:sp>
        <p:nvSpPr>
          <p:cNvPr id="47106" name="2 - Θέση σημειώσεων"/>
          <p:cNvSpPr>
            <a:spLocks noGrp="1"/>
          </p:cNvSpPr>
          <p:nvPr>
            <p:ph type="body" idx="1"/>
          </p:nvPr>
        </p:nvSpPr>
        <p:spPr bwMode="auto">
          <a:noFill/>
        </p:spPr>
        <p:txBody>
          <a:bodyPr wrap="square" lIns="91426" tIns="45713" rIns="91426" bIns="45713" numCol="1" anchor="t" anchorCtr="0" compatLnSpc="1">
            <a:prstTxWarp prst="textNoShape">
              <a:avLst/>
            </a:prstTxWarp>
          </a:bodyPr>
          <a:lstStyle/>
          <a:p>
            <a:endParaRPr lang="el-GR" dirty="0" smtClean="0"/>
          </a:p>
        </p:txBody>
      </p:sp>
      <p:sp>
        <p:nvSpPr>
          <p:cNvPr id="47107" name="3 - Θέση αριθμού διαφάνειας"/>
          <p:cNvSpPr txBox="1">
            <a:spLocks noGrp="1"/>
          </p:cNvSpPr>
          <p:nvPr/>
        </p:nvSpPr>
        <p:spPr bwMode="auto">
          <a:xfrm>
            <a:off x="3814763" y="9371013"/>
            <a:ext cx="2919412" cy="493712"/>
          </a:xfrm>
          <a:prstGeom prst="rect">
            <a:avLst/>
          </a:prstGeom>
          <a:noFill/>
          <a:ln w="9525">
            <a:noFill/>
            <a:miter lim="800000"/>
            <a:headEnd/>
            <a:tailEnd/>
          </a:ln>
        </p:spPr>
        <p:txBody>
          <a:bodyPr lIns="91426" tIns="45713" rIns="91426" bIns="45713" anchor="b"/>
          <a:lstStyle/>
          <a:p>
            <a:pPr algn="r" defTabSz="912813"/>
            <a:fld id="{A93A54FC-1CE5-4AA5-9273-8B22E801B7E6}" type="slidenum">
              <a:rPr lang="el-GR" sz="1200">
                <a:latin typeface="Calibri" pitchFamily="34" charset="0"/>
              </a:rPr>
              <a:pPr algn="r" defTabSz="912813"/>
              <a:t>17</a:t>
            </a:fld>
            <a:endParaRPr lang="el-GR" sz="1200">
              <a:latin typeface="Calibri"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1 - Θέση εικόνας διαφάνειας"/>
          <p:cNvSpPr>
            <a:spLocks noGrp="1" noRot="1" noChangeAspect="1" noTextEdit="1"/>
          </p:cNvSpPr>
          <p:nvPr>
            <p:ph type="sldImg"/>
          </p:nvPr>
        </p:nvSpPr>
        <p:spPr bwMode="auto">
          <a:xfrm>
            <a:off x="901700" y="739775"/>
            <a:ext cx="4932363" cy="3700463"/>
          </a:xfrm>
          <a:noFill/>
          <a:ln>
            <a:solidFill>
              <a:srgbClr val="000000"/>
            </a:solidFill>
            <a:miter lim="800000"/>
            <a:headEnd/>
            <a:tailEnd/>
          </a:ln>
        </p:spPr>
      </p:sp>
      <p:sp>
        <p:nvSpPr>
          <p:cNvPr id="49154" name="2 - Θέση σημειώσεων"/>
          <p:cNvSpPr>
            <a:spLocks noGrp="1"/>
          </p:cNvSpPr>
          <p:nvPr>
            <p:ph type="body" idx="1"/>
          </p:nvPr>
        </p:nvSpPr>
        <p:spPr bwMode="auto">
          <a:noFill/>
        </p:spPr>
        <p:txBody>
          <a:bodyPr wrap="square" lIns="91426" tIns="45713" rIns="91426" bIns="45713" numCol="1" anchor="t" anchorCtr="0" compatLnSpc="1">
            <a:prstTxWarp prst="textNoShape">
              <a:avLst/>
            </a:prstTxWarp>
          </a:bodyPr>
          <a:lstStyle/>
          <a:p>
            <a:endParaRPr lang="el-GR" dirty="0" smtClean="0"/>
          </a:p>
        </p:txBody>
      </p:sp>
      <p:sp>
        <p:nvSpPr>
          <p:cNvPr id="49155" name="3 - Θέση αριθμού διαφάνειας"/>
          <p:cNvSpPr txBox="1">
            <a:spLocks noGrp="1"/>
          </p:cNvSpPr>
          <p:nvPr/>
        </p:nvSpPr>
        <p:spPr bwMode="auto">
          <a:xfrm>
            <a:off x="3814763" y="9371013"/>
            <a:ext cx="2919412" cy="493712"/>
          </a:xfrm>
          <a:prstGeom prst="rect">
            <a:avLst/>
          </a:prstGeom>
          <a:noFill/>
          <a:ln w="9525">
            <a:noFill/>
            <a:miter lim="800000"/>
            <a:headEnd/>
            <a:tailEnd/>
          </a:ln>
        </p:spPr>
        <p:txBody>
          <a:bodyPr lIns="91426" tIns="45713" rIns="91426" bIns="45713" anchor="b"/>
          <a:lstStyle/>
          <a:p>
            <a:pPr algn="r" defTabSz="912813"/>
            <a:fld id="{7E7A4162-0309-4F20-9ABD-2DB66284D4D3}" type="slidenum">
              <a:rPr lang="el-GR" sz="1200">
                <a:latin typeface="Calibri" pitchFamily="34" charset="0"/>
              </a:rPr>
              <a:pPr algn="r" defTabSz="912813"/>
              <a:t>18</a:t>
            </a:fld>
            <a:endParaRPr lang="el-GR" sz="1200">
              <a:latin typeface="Calibri"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1 - Θέση εικόνας διαφάνειας"/>
          <p:cNvSpPr>
            <a:spLocks noGrp="1" noRot="1" noChangeAspect="1" noTextEdit="1"/>
          </p:cNvSpPr>
          <p:nvPr>
            <p:ph type="sldImg"/>
          </p:nvPr>
        </p:nvSpPr>
        <p:spPr bwMode="auto">
          <a:xfrm>
            <a:off x="901700" y="739775"/>
            <a:ext cx="4932363" cy="3700463"/>
          </a:xfrm>
          <a:noFill/>
          <a:ln>
            <a:solidFill>
              <a:srgbClr val="000000"/>
            </a:solidFill>
            <a:miter lim="800000"/>
            <a:headEnd/>
            <a:tailEnd/>
          </a:ln>
        </p:spPr>
      </p:sp>
      <p:sp>
        <p:nvSpPr>
          <p:cNvPr id="51202" name="2 - Θέση σημειώσεων"/>
          <p:cNvSpPr>
            <a:spLocks noGrp="1"/>
          </p:cNvSpPr>
          <p:nvPr>
            <p:ph type="body" idx="1"/>
          </p:nvPr>
        </p:nvSpPr>
        <p:spPr bwMode="auto">
          <a:noFill/>
        </p:spPr>
        <p:txBody>
          <a:bodyPr wrap="square" lIns="91426" tIns="45713" rIns="91426" bIns="45713" numCol="1" anchor="t" anchorCtr="0" compatLnSpc="1">
            <a:prstTxWarp prst="textNoShape">
              <a:avLst/>
            </a:prstTxWarp>
          </a:bodyPr>
          <a:lstStyle/>
          <a:p>
            <a:pPr>
              <a:spcBef>
                <a:spcPct val="0"/>
              </a:spcBef>
            </a:pPr>
            <a:endParaRPr lang="el-GR" smtClean="0"/>
          </a:p>
        </p:txBody>
      </p:sp>
      <p:sp>
        <p:nvSpPr>
          <p:cNvPr id="51203" name="3 - Θέση αριθμού διαφάνειας"/>
          <p:cNvSpPr txBox="1">
            <a:spLocks noGrp="1"/>
          </p:cNvSpPr>
          <p:nvPr/>
        </p:nvSpPr>
        <p:spPr bwMode="auto">
          <a:xfrm>
            <a:off x="3814763" y="9371013"/>
            <a:ext cx="2919412" cy="493712"/>
          </a:xfrm>
          <a:prstGeom prst="rect">
            <a:avLst/>
          </a:prstGeom>
          <a:noFill/>
          <a:ln w="9525">
            <a:noFill/>
            <a:miter lim="800000"/>
            <a:headEnd/>
            <a:tailEnd/>
          </a:ln>
        </p:spPr>
        <p:txBody>
          <a:bodyPr lIns="91426" tIns="45713" rIns="91426" bIns="45713" anchor="b"/>
          <a:lstStyle/>
          <a:p>
            <a:pPr algn="r" defTabSz="912813"/>
            <a:fld id="{D3FAB62E-E191-45CC-B756-5FE0705C8C0F}" type="slidenum">
              <a:rPr lang="el-GR" sz="1200">
                <a:latin typeface="Calibri" pitchFamily="34" charset="0"/>
              </a:rPr>
              <a:pPr algn="r" defTabSz="912813"/>
              <a:t>19</a:t>
            </a:fld>
            <a:endParaRPr lang="el-GR" sz="1200">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l-GR" dirty="0" smtClean="0">
              <a:latin typeface="Arial" charset="0"/>
            </a:endParaRPr>
          </a:p>
        </p:txBody>
      </p:sp>
      <p:sp>
        <p:nvSpPr>
          <p:cNvPr id="4" name="Slide Number Placeholder 3"/>
          <p:cNvSpPr>
            <a:spLocks noGrp="1"/>
          </p:cNvSpPr>
          <p:nvPr>
            <p:ph type="sldNum" sz="quarter" idx="5"/>
          </p:nvPr>
        </p:nvSpPr>
        <p:spPr/>
        <p:txBody>
          <a:bodyPr/>
          <a:lstStyle/>
          <a:p>
            <a:pPr>
              <a:defRPr/>
            </a:pPr>
            <a:fld id="{F42B02E5-C45A-4EA1-A05F-D5C168881175}" type="slidenum">
              <a:rPr lang="el-GR" smtClean="0"/>
              <a:pPr>
                <a:defRPr/>
              </a:pPr>
              <a:t>2</a:t>
            </a:fld>
            <a:endParaRPr lang="el-G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1 - Θέση εικόνας διαφάνειας"/>
          <p:cNvSpPr>
            <a:spLocks noGrp="1" noRot="1" noChangeAspect="1"/>
          </p:cNvSpPr>
          <p:nvPr>
            <p:ph type="sldImg"/>
          </p:nvPr>
        </p:nvSpPr>
        <p:spPr bwMode="auto">
          <a:noFill/>
          <a:ln>
            <a:solidFill>
              <a:srgbClr val="000000"/>
            </a:solidFill>
            <a:miter lim="800000"/>
            <a:headEnd/>
            <a:tailEnd/>
          </a:ln>
        </p:spPr>
      </p:sp>
      <p:sp>
        <p:nvSpPr>
          <p:cNvPr id="53250" name="2 - Θέση σημειώσεων"/>
          <p:cNvSpPr>
            <a:spLocks noGrp="1"/>
          </p:cNvSpPr>
          <p:nvPr>
            <p:ph type="body" idx="1"/>
          </p:nvPr>
        </p:nvSpPr>
        <p:spPr bwMode="auto">
          <a:noFill/>
        </p:spPr>
        <p:txBody>
          <a:bodyPr wrap="square" numCol="1" anchor="t" anchorCtr="0" compatLnSpc="1">
            <a:prstTxWarp prst="textNoShape">
              <a:avLst/>
            </a:prstTxWarp>
          </a:bodyPr>
          <a:lstStyle/>
          <a:p>
            <a:endParaRPr lang="el-GR" smtClean="0"/>
          </a:p>
        </p:txBody>
      </p:sp>
      <p:sp>
        <p:nvSpPr>
          <p:cNvPr id="4" name="3 - Θέση αριθμού διαφάνειας"/>
          <p:cNvSpPr>
            <a:spLocks noGrp="1"/>
          </p:cNvSpPr>
          <p:nvPr>
            <p:ph type="sldNum" sz="quarter" idx="5"/>
          </p:nvPr>
        </p:nvSpPr>
        <p:spPr/>
        <p:txBody>
          <a:bodyPr/>
          <a:lstStyle/>
          <a:p>
            <a:pPr>
              <a:defRPr/>
            </a:pPr>
            <a:fld id="{3EED1692-F9AF-4BE5-A071-C79E9A916E39}" type="slidenum">
              <a:rPr lang="el-GR" smtClean="0"/>
              <a:pPr>
                <a:defRPr/>
              </a:pPr>
              <a:t>20</a:t>
            </a:fld>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bwMode="auto">
          <a:noFill/>
          <a:ln>
            <a:solidFill>
              <a:srgbClr val="000000"/>
            </a:solidFill>
            <a:miter lim="800000"/>
            <a:headEnd/>
            <a:tailEnd/>
          </a:ln>
        </p:spPr>
      </p:sp>
      <p:sp>
        <p:nvSpPr>
          <p:cNvPr id="2048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dirty="0" smtClean="0">
              <a:latin typeface="Arial" charset="0"/>
            </a:endParaRPr>
          </a:p>
        </p:txBody>
      </p:sp>
      <p:sp>
        <p:nvSpPr>
          <p:cNvPr id="2048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6454A1F-CE3E-410A-BC73-F498833F8CB5}" type="slidenum">
              <a:rPr lang="el-GR">
                <a:cs typeface="Arial" charset="0"/>
              </a:rPr>
              <a:pPr fontAlgn="base">
                <a:spcBef>
                  <a:spcPct val="0"/>
                </a:spcBef>
                <a:spcAft>
                  <a:spcPct val="0"/>
                </a:spcAft>
                <a:defRPr/>
              </a:pPr>
              <a:t>3</a:t>
            </a:fld>
            <a:endParaRPr lang="el-GR">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1 - Θέση εικόνας διαφάνειας"/>
          <p:cNvSpPr>
            <a:spLocks noGrp="1" noRot="1" noChangeAspect="1" noTextEdit="1"/>
          </p:cNvSpPr>
          <p:nvPr>
            <p:ph type="sldImg"/>
          </p:nvPr>
        </p:nvSpPr>
        <p:spPr bwMode="auto">
          <a:xfrm>
            <a:off x="901700" y="739775"/>
            <a:ext cx="4932363" cy="3700463"/>
          </a:xfrm>
          <a:noFill/>
          <a:ln>
            <a:solidFill>
              <a:srgbClr val="000000"/>
            </a:solidFill>
            <a:miter lim="800000"/>
            <a:headEnd/>
            <a:tailEnd/>
          </a:ln>
        </p:spPr>
      </p:sp>
      <p:sp>
        <p:nvSpPr>
          <p:cNvPr id="22530" name="2 - Θέση σημειώσεων"/>
          <p:cNvSpPr>
            <a:spLocks noGrp="1"/>
          </p:cNvSpPr>
          <p:nvPr>
            <p:ph type="body" idx="1"/>
          </p:nvPr>
        </p:nvSpPr>
        <p:spPr bwMode="auto">
          <a:noFill/>
        </p:spPr>
        <p:txBody>
          <a:bodyPr wrap="square" lIns="91426" tIns="45713" rIns="91426" bIns="45713" numCol="1" anchor="t" anchorCtr="0" compatLnSpc="1">
            <a:prstTxWarp prst="textNoShape">
              <a:avLst/>
            </a:prstTxWarp>
          </a:bodyPr>
          <a:lstStyle/>
          <a:p>
            <a:pPr eaLnBrk="1" hangingPunct="1">
              <a:spcBef>
                <a:spcPct val="0"/>
              </a:spcBef>
            </a:pPr>
            <a:endParaRPr lang="el-GR" dirty="0" smtClean="0"/>
          </a:p>
        </p:txBody>
      </p:sp>
      <p:sp>
        <p:nvSpPr>
          <p:cNvPr id="22531" name="3 - Θέση αριθμού διαφάνειας"/>
          <p:cNvSpPr txBox="1">
            <a:spLocks noGrp="1"/>
          </p:cNvSpPr>
          <p:nvPr/>
        </p:nvSpPr>
        <p:spPr bwMode="auto">
          <a:xfrm>
            <a:off x="3814763" y="9371013"/>
            <a:ext cx="2919412" cy="493712"/>
          </a:xfrm>
          <a:prstGeom prst="rect">
            <a:avLst/>
          </a:prstGeom>
          <a:noFill/>
          <a:ln w="9525">
            <a:noFill/>
            <a:miter lim="800000"/>
            <a:headEnd/>
            <a:tailEnd/>
          </a:ln>
        </p:spPr>
        <p:txBody>
          <a:bodyPr lIns="91426" tIns="45713" rIns="91426" bIns="45713" anchor="b"/>
          <a:lstStyle/>
          <a:p>
            <a:pPr algn="r" defTabSz="912813"/>
            <a:fld id="{8F88E24F-6396-49AC-83F0-BB692371512D}" type="slidenum">
              <a:rPr lang="el-GR" sz="1200">
                <a:latin typeface="Calibri" pitchFamily="34" charset="0"/>
              </a:rPr>
              <a:pPr algn="r" defTabSz="912813"/>
              <a:t>4</a:t>
            </a:fld>
            <a:endParaRPr lang="el-GR" sz="1200">
              <a:latin typeface="Calibri"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p:cNvSpPr>
          <p:nvPr>
            <p:ph type="sldImg"/>
          </p:nvPr>
        </p:nvSpPr>
        <p:spPr bwMode="auto">
          <a:noFill/>
          <a:ln>
            <a:solidFill>
              <a:srgbClr val="000000"/>
            </a:solidFill>
            <a:miter lim="800000"/>
            <a:headEnd/>
            <a:tailEnd/>
          </a:ln>
        </p:spPr>
      </p:sp>
      <p:sp>
        <p:nvSpPr>
          <p:cNvPr id="24578"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l-GR" dirty="0" smtClean="0">
              <a:latin typeface="Arial" charset="0"/>
            </a:endParaRPr>
          </a:p>
        </p:txBody>
      </p:sp>
      <p:sp>
        <p:nvSpPr>
          <p:cNvPr id="4" name="Slide Number Placeholder 3"/>
          <p:cNvSpPr>
            <a:spLocks noGrp="1"/>
          </p:cNvSpPr>
          <p:nvPr>
            <p:ph type="sldNum" sz="quarter" idx="5"/>
          </p:nvPr>
        </p:nvSpPr>
        <p:spPr/>
        <p:txBody>
          <a:bodyPr/>
          <a:lstStyle/>
          <a:p>
            <a:pPr>
              <a:defRPr/>
            </a:pPr>
            <a:fld id="{5728525C-39E0-4E8F-AD22-4264C99205BE}" type="slidenum">
              <a:rPr lang="el-GR" smtClean="0"/>
              <a:pPr>
                <a:defRPr/>
              </a:pPr>
              <a:t>5</a:t>
            </a:fld>
            <a:endParaRPr lang="el-G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p:cNvSpPr>
          <p:nvPr>
            <p:ph type="sldImg"/>
          </p:nvPr>
        </p:nvSpPr>
        <p:spPr bwMode="auto">
          <a:noFill/>
          <a:ln>
            <a:solidFill>
              <a:srgbClr val="000000"/>
            </a:solidFill>
            <a:miter lim="800000"/>
            <a:headEnd/>
            <a:tailEnd/>
          </a:ln>
        </p:spPr>
      </p:sp>
      <p:sp>
        <p:nvSpPr>
          <p:cNvPr id="26626"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l-GR" dirty="0" smtClean="0"/>
          </a:p>
        </p:txBody>
      </p:sp>
      <p:sp>
        <p:nvSpPr>
          <p:cNvPr id="4" name="Slide Number Placeholder 3"/>
          <p:cNvSpPr>
            <a:spLocks noGrp="1"/>
          </p:cNvSpPr>
          <p:nvPr>
            <p:ph type="sldNum" sz="quarter" idx="5"/>
          </p:nvPr>
        </p:nvSpPr>
        <p:spPr/>
        <p:txBody>
          <a:bodyPr/>
          <a:lstStyle/>
          <a:p>
            <a:pPr>
              <a:defRPr/>
            </a:pPr>
            <a:fld id="{74CA043C-72D9-4887-B67A-61FADCD3DA9A}" type="slidenum">
              <a:rPr lang="el-GR" smtClean="0"/>
              <a:pPr>
                <a:defRPr/>
              </a:pPr>
              <a:t>6</a:t>
            </a:fld>
            <a:endParaRPr lang="el-G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p:cNvSpPr>
          <p:nvPr>
            <p:ph type="sldImg"/>
          </p:nvPr>
        </p:nvSpPr>
        <p:spPr bwMode="auto">
          <a:noFill/>
          <a:ln>
            <a:solidFill>
              <a:srgbClr val="000000"/>
            </a:solidFill>
            <a:miter lim="800000"/>
            <a:headEnd/>
            <a:tailEnd/>
          </a:ln>
        </p:spPr>
      </p:sp>
      <p:sp>
        <p:nvSpPr>
          <p:cNvPr id="28674"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l-GR" dirty="0" smtClean="0"/>
          </a:p>
        </p:txBody>
      </p:sp>
      <p:sp>
        <p:nvSpPr>
          <p:cNvPr id="4" name="Slide Number Placeholder 3"/>
          <p:cNvSpPr>
            <a:spLocks noGrp="1"/>
          </p:cNvSpPr>
          <p:nvPr>
            <p:ph type="sldNum" sz="quarter" idx="5"/>
          </p:nvPr>
        </p:nvSpPr>
        <p:spPr/>
        <p:txBody>
          <a:bodyPr/>
          <a:lstStyle/>
          <a:p>
            <a:pPr>
              <a:defRPr/>
            </a:pPr>
            <a:fld id="{3CD1104F-64D1-42DA-8CC6-84ECA6DDF34A}" type="slidenum">
              <a:rPr lang="el-GR" smtClean="0"/>
              <a:pPr>
                <a:defRPr/>
              </a:pPr>
              <a:t>7</a:t>
            </a:fld>
            <a:endParaRPr lang="el-G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p:cNvSpPr>
          <p:nvPr>
            <p:ph type="sldImg"/>
          </p:nvPr>
        </p:nvSpPr>
        <p:spPr bwMode="auto">
          <a:noFill/>
          <a:ln>
            <a:solidFill>
              <a:srgbClr val="000000"/>
            </a:solidFill>
            <a:miter lim="800000"/>
            <a:headEnd/>
            <a:tailEnd/>
          </a:ln>
        </p:spPr>
      </p:sp>
      <p:sp>
        <p:nvSpPr>
          <p:cNvPr id="30722"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l-GR" dirty="0" smtClean="0"/>
          </a:p>
        </p:txBody>
      </p:sp>
      <p:sp>
        <p:nvSpPr>
          <p:cNvPr id="4" name="Slide Number Placeholder 3"/>
          <p:cNvSpPr>
            <a:spLocks noGrp="1"/>
          </p:cNvSpPr>
          <p:nvPr>
            <p:ph type="sldNum" sz="quarter" idx="5"/>
          </p:nvPr>
        </p:nvSpPr>
        <p:spPr/>
        <p:txBody>
          <a:bodyPr/>
          <a:lstStyle/>
          <a:p>
            <a:pPr>
              <a:defRPr/>
            </a:pPr>
            <a:fld id="{BAC12034-9F61-4150-B8FD-16E9B193059F}" type="slidenum">
              <a:rPr lang="el-GR" smtClean="0"/>
              <a:pPr>
                <a:defRPr/>
              </a:pPr>
              <a:t>8</a:t>
            </a:fld>
            <a:endParaRPr lang="el-G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l-GR" dirty="0" smtClean="0"/>
          </a:p>
        </p:txBody>
      </p:sp>
      <p:sp>
        <p:nvSpPr>
          <p:cNvPr id="4" name="Slide Number Placeholder 3"/>
          <p:cNvSpPr>
            <a:spLocks noGrp="1"/>
          </p:cNvSpPr>
          <p:nvPr>
            <p:ph type="sldNum" sz="quarter" idx="5"/>
          </p:nvPr>
        </p:nvSpPr>
        <p:spPr/>
        <p:txBody>
          <a:bodyPr/>
          <a:lstStyle/>
          <a:p>
            <a:pPr>
              <a:defRPr/>
            </a:pPr>
            <a:fld id="{80F065A2-2694-4FCC-B8AC-364440446024}" type="slidenum">
              <a:rPr lang="el-GR" smtClean="0"/>
              <a:pPr>
                <a:defRPr/>
              </a:pPr>
              <a:t>9</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lvl1pPr>
              <a:defRPr/>
            </a:lvl1pPr>
          </a:lstStyle>
          <a:p>
            <a:pPr>
              <a:defRPr/>
            </a:pPr>
            <a:fld id="{B81DEEC5-AFFA-438F-8317-81D540298A01}" type="datetime1">
              <a:rPr lang="el-GR"/>
              <a:pPr>
                <a:defRPr/>
              </a:pPr>
              <a:t>1/10/2015</a:t>
            </a:fld>
            <a:endParaRPr lang="el-GR"/>
          </a:p>
        </p:txBody>
      </p:sp>
      <p:sp>
        <p:nvSpPr>
          <p:cNvPr id="5" name="4 - Θέση υποσέλιδου"/>
          <p:cNvSpPr>
            <a:spLocks noGrp="1"/>
          </p:cNvSpPr>
          <p:nvPr>
            <p:ph type="ftr" sz="quarter" idx="11"/>
          </p:nvPr>
        </p:nvSpPr>
        <p:spPr/>
        <p:txBody>
          <a:bodyPr/>
          <a:lstStyle>
            <a:lvl1pPr>
              <a:defRPr/>
            </a:lvl1pPr>
          </a:lstStyle>
          <a:p>
            <a:pPr>
              <a:defRPr/>
            </a:pPr>
            <a:r>
              <a:rPr lang="el-GR"/>
              <a:t>Εκπαίδευση Ενηλίκων</a:t>
            </a:r>
          </a:p>
        </p:txBody>
      </p:sp>
      <p:sp>
        <p:nvSpPr>
          <p:cNvPr id="6" name="5 - Θέση αριθμού διαφάνειας"/>
          <p:cNvSpPr>
            <a:spLocks noGrp="1"/>
          </p:cNvSpPr>
          <p:nvPr>
            <p:ph type="sldNum" sz="quarter" idx="12"/>
          </p:nvPr>
        </p:nvSpPr>
        <p:spPr/>
        <p:txBody>
          <a:bodyPr/>
          <a:lstStyle>
            <a:lvl1pPr>
              <a:defRPr/>
            </a:lvl1pPr>
          </a:lstStyle>
          <a:p>
            <a:pPr>
              <a:defRPr/>
            </a:pPr>
            <a:fld id="{E692A317-818F-4A57-93DD-7871F622E47D}" type="slidenum">
              <a:rPr lang="el-GR"/>
              <a:pPr>
                <a:defRPr/>
              </a:pPr>
              <a:t>‹#›</a:t>
            </a:fld>
            <a:endParaRPr lang="el-GR"/>
          </a:p>
        </p:txBody>
      </p:sp>
    </p:spTree>
  </p:cSld>
  <p:clrMapOvr>
    <a:masterClrMapping/>
  </p:clrMapOvr>
  <p:transition>
    <p:diamon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pPr>
              <a:defRPr/>
            </a:pPr>
            <a:fld id="{8D8BE8D1-E93B-4977-9690-968B0DE1CF8C}" type="datetime1">
              <a:rPr lang="el-GR"/>
              <a:pPr>
                <a:defRPr/>
              </a:pPr>
              <a:t>1/10/2015</a:t>
            </a:fld>
            <a:endParaRPr lang="el-GR"/>
          </a:p>
        </p:txBody>
      </p:sp>
      <p:sp>
        <p:nvSpPr>
          <p:cNvPr id="5" name="4 - Θέση υποσέλιδου"/>
          <p:cNvSpPr>
            <a:spLocks noGrp="1"/>
          </p:cNvSpPr>
          <p:nvPr>
            <p:ph type="ftr" sz="quarter" idx="11"/>
          </p:nvPr>
        </p:nvSpPr>
        <p:spPr/>
        <p:txBody>
          <a:bodyPr/>
          <a:lstStyle>
            <a:lvl1pPr>
              <a:defRPr/>
            </a:lvl1pPr>
          </a:lstStyle>
          <a:p>
            <a:pPr>
              <a:defRPr/>
            </a:pPr>
            <a:r>
              <a:rPr lang="el-GR"/>
              <a:t>Εκπαίδευση Ενηλίκων</a:t>
            </a:r>
          </a:p>
        </p:txBody>
      </p:sp>
      <p:sp>
        <p:nvSpPr>
          <p:cNvPr id="6" name="5 - Θέση αριθμού διαφάνειας"/>
          <p:cNvSpPr>
            <a:spLocks noGrp="1"/>
          </p:cNvSpPr>
          <p:nvPr>
            <p:ph type="sldNum" sz="quarter" idx="12"/>
          </p:nvPr>
        </p:nvSpPr>
        <p:spPr/>
        <p:txBody>
          <a:bodyPr/>
          <a:lstStyle>
            <a:lvl1pPr>
              <a:defRPr/>
            </a:lvl1pPr>
          </a:lstStyle>
          <a:p>
            <a:pPr>
              <a:defRPr/>
            </a:pPr>
            <a:fld id="{731AA34E-590B-4562-85F1-23AAA70FF8F3}" type="slidenum">
              <a:rPr lang="el-GR"/>
              <a:pPr>
                <a:defRPr/>
              </a:pPr>
              <a:t>‹#›</a:t>
            </a:fld>
            <a:endParaRPr lang="el-GR"/>
          </a:p>
        </p:txBody>
      </p:sp>
    </p:spTree>
  </p:cSld>
  <p:clrMapOvr>
    <a:masterClrMapping/>
  </p:clrMapOvr>
  <p:transition>
    <p:diamon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pPr>
              <a:defRPr/>
            </a:pPr>
            <a:fld id="{C6E87009-5765-400A-84B3-9E16034CC81A}" type="datetime1">
              <a:rPr lang="el-GR"/>
              <a:pPr>
                <a:defRPr/>
              </a:pPr>
              <a:t>1/10/2015</a:t>
            </a:fld>
            <a:endParaRPr lang="el-GR"/>
          </a:p>
        </p:txBody>
      </p:sp>
      <p:sp>
        <p:nvSpPr>
          <p:cNvPr id="5" name="4 - Θέση υποσέλιδου"/>
          <p:cNvSpPr>
            <a:spLocks noGrp="1"/>
          </p:cNvSpPr>
          <p:nvPr>
            <p:ph type="ftr" sz="quarter" idx="11"/>
          </p:nvPr>
        </p:nvSpPr>
        <p:spPr/>
        <p:txBody>
          <a:bodyPr/>
          <a:lstStyle>
            <a:lvl1pPr>
              <a:defRPr/>
            </a:lvl1pPr>
          </a:lstStyle>
          <a:p>
            <a:pPr>
              <a:defRPr/>
            </a:pPr>
            <a:r>
              <a:rPr lang="el-GR"/>
              <a:t>Εκπαίδευση Ενηλίκων</a:t>
            </a:r>
          </a:p>
        </p:txBody>
      </p:sp>
      <p:sp>
        <p:nvSpPr>
          <p:cNvPr id="6" name="5 - Θέση αριθμού διαφάνειας"/>
          <p:cNvSpPr>
            <a:spLocks noGrp="1"/>
          </p:cNvSpPr>
          <p:nvPr>
            <p:ph type="sldNum" sz="quarter" idx="12"/>
          </p:nvPr>
        </p:nvSpPr>
        <p:spPr/>
        <p:txBody>
          <a:bodyPr/>
          <a:lstStyle>
            <a:lvl1pPr>
              <a:defRPr/>
            </a:lvl1pPr>
          </a:lstStyle>
          <a:p>
            <a:pPr>
              <a:defRPr/>
            </a:pPr>
            <a:fld id="{66763867-F6D3-43E7-AD31-D1B232B0258F}" type="slidenum">
              <a:rPr lang="el-GR"/>
              <a:pPr>
                <a:defRPr/>
              </a:pPr>
              <a:t>‹#›</a:t>
            </a:fld>
            <a:endParaRPr lang="el-GR"/>
          </a:p>
        </p:txBody>
      </p:sp>
    </p:spTree>
  </p:cSld>
  <p:clrMapOvr>
    <a:masterClrMapping/>
  </p:clrMapOvr>
  <p:transition>
    <p:diamon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pPr>
              <a:defRPr/>
            </a:pPr>
            <a:fld id="{B56556C1-48A4-4879-94F5-F529A199B2EA}" type="datetime1">
              <a:rPr lang="el-GR"/>
              <a:pPr>
                <a:defRPr/>
              </a:pPr>
              <a:t>1/10/2015</a:t>
            </a:fld>
            <a:endParaRPr lang="el-GR"/>
          </a:p>
        </p:txBody>
      </p:sp>
      <p:sp>
        <p:nvSpPr>
          <p:cNvPr id="5" name="4 - Θέση υποσέλιδου"/>
          <p:cNvSpPr>
            <a:spLocks noGrp="1"/>
          </p:cNvSpPr>
          <p:nvPr>
            <p:ph type="ftr" sz="quarter" idx="11"/>
          </p:nvPr>
        </p:nvSpPr>
        <p:spPr/>
        <p:txBody>
          <a:bodyPr/>
          <a:lstStyle>
            <a:lvl1pPr>
              <a:defRPr/>
            </a:lvl1pPr>
          </a:lstStyle>
          <a:p>
            <a:pPr>
              <a:defRPr/>
            </a:pPr>
            <a:r>
              <a:rPr lang="el-GR"/>
              <a:t>Εκπαίδευση Ενηλίκων</a:t>
            </a:r>
          </a:p>
        </p:txBody>
      </p:sp>
      <p:sp>
        <p:nvSpPr>
          <p:cNvPr id="6" name="5 - Θέση αριθμού διαφάνειας"/>
          <p:cNvSpPr>
            <a:spLocks noGrp="1"/>
          </p:cNvSpPr>
          <p:nvPr>
            <p:ph type="sldNum" sz="quarter" idx="12"/>
          </p:nvPr>
        </p:nvSpPr>
        <p:spPr/>
        <p:txBody>
          <a:bodyPr/>
          <a:lstStyle>
            <a:lvl1pPr>
              <a:defRPr/>
            </a:lvl1pPr>
          </a:lstStyle>
          <a:p>
            <a:pPr>
              <a:defRPr/>
            </a:pPr>
            <a:fld id="{0B84B203-2EE8-46C1-8BB2-A5815E639AA3}" type="slidenum">
              <a:rPr lang="el-GR"/>
              <a:pPr>
                <a:defRPr/>
              </a:pPr>
              <a:t>‹#›</a:t>
            </a:fld>
            <a:endParaRPr lang="el-GR"/>
          </a:p>
        </p:txBody>
      </p:sp>
    </p:spTree>
  </p:cSld>
  <p:clrMapOvr>
    <a:masterClrMapping/>
  </p:clrMapOvr>
  <p:transition>
    <p:diamon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lvl1pPr>
              <a:defRPr/>
            </a:lvl1pPr>
          </a:lstStyle>
          <a:p>
            <a:pPr>
              <a:defRPr/>
            </a:pPr>
            <a:fld id="{F058BD3D-82FB-42D1-99A5-C28F04BA6846}" type="datetime1">
              <a:rPr lang="el-GR"/>
              <a:pPr>
                <a:defRPr/>
              </a:pPr>
              <a:t>1/10/2015</a:t>
            </a:fld>
            <a:endParaRPr lang="el-GR"/>
          </a:p>
        </p:txBody>
      </p:sp>
      <p:sp>
        <p:nvSpPr>
          <p:cNvPr id="5" name="4 - Θέση υποσέλιδου"/>
          <p:cNvSpPr>
            <a:spLocks noGrp="1"/>
          </p:cNvSpPr>
          <p:nvPr>
            <p:ph type="ftr" sz="quarter" idx="11"/>
          </p:nvPr>
        </p:nvSpPr>
        <p:spPr/>
        <p:txBody>
          <a:bodyPr/>
          <a:lstStyle>
            <a:lvl1pPr>
              <a:defRPr/>
            </a:lvl1pPr>
          </a:lstStyle>
          <a:p>
            <a:pPr>
              <a:defRPr/>
            </a:pPr>
            <a:r>
              <a:rPr lang="el-GR"/>
              <a:t>Εκπαίδευση Ενηλίκων</a:t>
            </a:r>
          </a:p>
        </p:txBody>
      </p:sp>
      <p:sp>
        <p:nvSpPr>
          <p:cNvPr id="6" name="5 - Θέση αριθμού διαφάνειας"/>
          <p:cNvSpPr>
            <a:spLocks noGrp="1"/>
          </p:cNvSpPr>
          <p:nvPr>
            <p:ph type="sldNum" sz="quarter" idx="12"/>
          </p:nvPr>
        </p:nvSpPr>
        <p:spPr/>
        <p:txBody>
          <a:bodyPr/>
          <a:lstStyle>
            <a:lvl1pPr>
              <a:defRPr/>
            </a:lvl1pPr>
          </a:lstStyle>
          <a:p>
            <a:pPr>
              <a:defRPr/>
            </a:pPr>
            <a:fld id="{456CB6A1-E7DF-40A3-905A-3C473C36A0C9}" type="slidenum">
              <a:rPr lang="el-GR"/>
              <a:pPr>
                <a:defRPr/>
              </a:pPr>
              <a:t>‹#›</a:t>
            </a:fld>
            <a:endParaRPr lang="el-GR"/>
          </a:p>
        </p:txBody>
      </p:sp>
    </p:spTree>
  </p:cSld>
  <p:clrMapOvr>
    <a:masterClrMapping/>
  </p:clrMapOvr>
  <p:transition>
    <p:diamon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3 - Θέση ημερομηνίας"/>
          <p:cNvSpPr>
            <a:spLocks noGrp="1"/>
          </p:cNvSpPr>
          <p:nvPr>
            <p:ph type="dt" sz="half" idx="10"/>
          </p:nvPr>
        </p:nvSpPr>
        <p:spPr/>
        <p:txBody>
          <a:bodyPr/>
          <a:lstStyle>
            <a:lvl1pPr>
              <a:defRPr/>
            </a:lvl1pPr>
          </a:lstStyle>
          <a:p>
            <a:pPr>
              <a:defRPr/>
            </a:pPr>
            <a:fld id="{5833BD99-2EED-434F-9326-51B71F42E028}" type="datetime1">
              <a:rPr lang="el-GR"/>
              <a:pPr>
                <a:defRPr/>
              </a:pPr>
              <a:t>1/10/2015</a:t>
            </a:fld>
            <a:endParaRPr lang="el-GR"/>
          </a:p>
        </p:txBody>
      </p:sp>
      <p:sp>
        <p:nvSpPr>
          <p:cNvPr id="6" name="4 - Θέση υποσέλιδου"/>
          <p:cNvSpPr>
            <a:spLocks noGrp="1"/>
          </p:cNvSpPr>
          <p:nvPr>
            <p:ph type="ftr" sz="quarter" idx="11"/>
          </p:nvPr>
        </p:nvSpPr>
        <p:spPr/>
        <p:txBody>
          <a:bodyPr/>
          <a:lstStyle>
            <a:lvl1pPr>
              <a:defRPr/>
            </a:lvl1pPr>
          </a:lstStyle>
          <a:p>
            <a:pPr>
              <a:defRPr/>
            </a:pPr>
            <a:r>
              <a:rPr lang="el-GR"/>
              <a:t>Εκπαίδευση Ενηλίκων</a:t>
            </a:r>
          </a:p>
        </p:txBody>
      </p:sp>
      <p:sp>
        <p:nvSpPr>
          <p:cNvPr id="7" name="5 - Θέση αριθμού διαφάνειας"/>
          <p:cNvSpPr>
            <a:spLocks noGrp="1"/>
          </p:cNvSpPr>
          <p:nvPr>
            <p:ph type="sldNum" sz="quarter" idx="12"/>
          </p:nvPr>
        </p:nvSpPr>
        <p:spPr/>
        <p:txBody>
          <a:bodyPr/>
          <a:lstStyle>
            <a:lvl1pPr>
              <a:defRPr/>
            </a:lvl1pPr>
          </a:lstStyle>
          <a:p>
            <a:pPr>
              <a:defRPr/>
            </a:pPr>
            <a:fld id="{E0B3F8BE-8BAE-47D2-AE83-08AED23144B3}" type="slidenum">
              <a:rPr lang="el-GR"/>
              <a:pPr>
                <a:defRPr/>
              </a:pPr>
              <a:t>‹#›</a:t>
            </a:fld>
            <a:endParaRPr lang="el-GR"/>
          </a:p>
        </p:txBody>
      </p:sp>
    </p:spTree>
  </p:cSld>
  <p:clrMapOvr>
    <a:masterClrMapping/>
  </p:clrMapOvr>
  <p:transition>
    <p:diamon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3 - Θέση ημερομηνίας"/>
          <p:cNvSpPr>
            <a:spLocks noGrp="1"/>
          </p:cNvSpPr>
          <p:nvPr>
            <p:ph type="dt" sz="half" idx="10"/>
          </p:nvPr>
        </p:nvSpPr>
        <p:spPr/>
        <p:txBody>
          <a:bodyPr/>
          <a:lstStyle>
            <a:lvl1pPr>
              <a:defRPr/>
            </a:lvl1pPr>
          </a:lstStyle>
          <a:p>
            <a:pPr>
              <a:defRPr/>
            </a:pPr>
            <a:fld id="{94EAEAD0-4E45-42DD-A099-D787C261484B}" type="datetime1">
              <a:rPr lang="el-GR"/>
              <a:pPr>
                <a:defRPr/>
              </a:pPr>
              <a:t>1/10/2015</a:t>
            </a:fld>
            <a:endParaRPr lang="el-GR"/>
          </a:p>
        </p:txBody>
      </p:sp>
      <p:sp>
        <p:nvSpPr>
          <p:cNvPr id="8" name="4 - Θέση υποσέλιδου"/>
          <p:cNvSpPr>
            <a:spLocks noGrp="1"/>
          </p:cNvSpPr>
          <p:nvPr>
            <p:ph type="ftr" sz="quarter" idx="11"/>
          </p:nvPr>
        </p:nvSpPr>
        <p:spPr/>
        <p:txBody>
          <a:bodyPr/>
          <a:lstStyle>
            <a:lvl1pPr>
              <a:defRPr/>
            </a:lvl1pPr>
          </a:lstStyle>
          <a:p>
            <a:pPr>
              <a:defRPr/>
            </a:pPr>
            <a:r>
              <a:rPr lang="el-GR"/>
              <a:t>Εκπαίδευση Ενηλίκων</a:t>
            </a:r>
          </a:p>
        </p:txBody>
      </p:sp>
      <p:sp>
        <p:nvSpPr>
          <p:cNvPr id="9" name="5 - Θέση αριθμού διαφάνειας"/>
          <p:cNvSpPr>
            <a:spLocks noGrp="1"/>
          </p:cNvSpPr>
          <p:nvPr>
            <p:ph type="sldNum" sz="quarter" idx="12"/>
          </p:nvPr>
        </p:nvSpPr>
        <p:spPr/>
        <p:txBody>
          <a:bodyPr/>
          <a:lstStyle>
            <a:lvl1pPr>
              <a:defRPr/>
            </a:lvl1pPr>
          </a:lstStyle>
          <a:p>
            <a:pPr>
              <a:defRPr/>
            </a:pPr>
            <a:fld id="{7471EECD-9C41-4423-AC5D-9448C27346F9}" type="slidenum">
              <a:rPr lang="el-GR"/>
              <a:pPr>
                <a:defRPr/>
              </a:pPr>
              <a:t>‹#›</a:t>
            </a:fld>
            <a:endParaRPr lang="el-GR"/>
          </a:p>
        </p:txBody>
      </p:sp>
    </p:spTree>
  </p:cSld>
  <p:clrMapOvr>
    <a:masterClrMapping/>
  </p:clrMapOvr>
  <p:transition>
    <p:diamon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3 - Θέση ημερομηνίας"/>
          <p:cNvSpPr>
            <a:spLocks noGrp="1"/>
          </p:cNvSpPr>
          <p:nvPr>
            <p:ph type="dt" sz="half" idx="10"/>
          </p:nvPr>
        </p:nvSpPr>
        <p:spPr/>
        <p:txBody>
          <a:bodyPr/>
          <a:lstStyle>
            <a:lvl1pPr>
              <a:defRPr/>
            </a:lvl1pPr>
          </a:lstStyle>
          <a:p>
            <a:pPr>
              <a:defRPr/>
            </a:pPr>
            <a:fld id="{73B1A8CC-E2C2-4226-8862-E77C301041A3}" type="datetime1">
              <a:rPr lang="el-GR"/>
              <a:pPr>
                <a:defRPr/>
              </a:pPr>
              <a:t>1/10/2015</a:t>
            </a:fld>
            <a:endParaRPr lang="el-GR"/>
          </a:p>
        </p:txBody>
      </p:sp>
      <p:sp>
        <p:nvSpPr>
          <p:cNvPr id="4" name="4 - Θέση υποσέλιδου"/>
          <p:cNvSpPr>
            <a:spLocks noGrp="1"/>
          </p:cNvSpPr>
          <p:nvPr>
            <p:ph type="ftr" sz="quarter" idx="11"/>
          </p:nvPr>
        </p:nvSpPr>
        <p:spPr/>
        <p:txBody>
          <a:bodyPr/>
          <a:lstStyle>
            <a:lvl1pPr>
              <a:defRPr/>
            </a:lvl1pPr>
          </a:lstStyle>
          <a:p>
            <a:pPr>
              <a:defRPr/>
            </a:pPr>
            <a:r>
              <a:rPr lang="el-GR"/>
              <a:t>Εκπαίδευση Ενηλίκων</a:t>
            </a:r>
          </a:p>
        </p:txBody>
      </p:sp>
      <p:sp>
        <p:nvSpPr>
          <p:cNvPr id="5" name="5 - Θέση αριθμού διαφάνειας"/>
          <p:cNvSpPr>
            <a:spLocks noGrp="1"/>
          </p:cNvSpPr>
          <p:nvPr>
            <p:ph type="sldNum" sz="quarter" idx="12"/>
          </p:nvPr>
        </p:nvSpPr>
        <p:spPr/>
        <p:txBody>
          <a:bodyPr/>
          <a:lstStyle>
            <a:lvl1pPr>
              <a:defRPr/>
            </a:lvl1pPr>
          </a:lstStyle>
          <a:p>
            <a:pPr>
              <a:defRPr/>
            </a:pPr>
            <a:fld id="{C2024874-E63C-4450-9FA7-88CF707B8190}" type="slidenum">
              <a:rPr lang="el-GR"/>
              <a:pPr>
                <a:defRPr/>
              </a:pPr>
              <a:t>‹#›</a:t>
            </a:fld>
            <a:endParaRPr lang="el-GR"/>
          </a:p>
        </p:txBody>
      </p:sp>
    </p:spTree>
  </p:cSld>
  <p:clrMapOvr>
    <a:masterClrMapping/>
  </p:clrMapOvr>
  <p:transition>
    <p:diamon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3 - Θέση ημερομηνίας"/>
          <p:cNvSpPr>
            <a:spLocks noGrp="1"/>
          </p:cNvSpPr>
          <p:nvPr>
            <p:ph type="dt" sz="half" idx="10"/>
          </p:nvPr>
        </p:nvSpPr>
        <p:spPr/>
        <p:txBody>
          <a:bodyPr/>
          <a:lstStyle>
            <a:lvl1pPr>
              <a:defRPr/>
            </a:lvl1pPr>
          </a:lstStyle>
          <a:p>
            <a:pPr>
              <a:defRPr/>
            </a:pPr>
            <a:fld id="{9DB95B8A-4516-45D0-838D-F8B28846808D}" type="datetime1">
              <a:rPr lang="el-GR"/>
              <a:pPr>
                <a:defRPr/>
              </a:pPr>
              <a:t>1/10/2015</a:t>
            </a:fld>
            <a:endParaRPr lang="el-GR"/>
          </a:p>
        </p:txBody>
      </p:sp>
      <p:sp>
        <p:nvSpPr>
          <p:cNvPr id="3" name="4 - Θέση υποσέλιδου"/>
          <p:cNvSpPr>
            <a:spLocks noGrp="1"/>
          </p:cNvSpPr>
          <p:nvPr>
            <p:ph type="ftr" sz="quarter" idx="11"/>
          </p:nvPr>
        </p:nvSpPr>
        <p:spPr/>
        <p:txBody>
          <a:bodyPr/>
          <a:lstStyle>
            <a:lvl1pPr>
              <a:defRPr/>
            </a:lvl1pPr>
          </a:lstStyle>
          <a:p>
            <a:pPr>
              <a:defRPr/>
            </a:pPr>
            <a:r>
              <a:rPr lang="el-GR"/>
              <a:t>Εκπαίδευση Ενηλίκων</a:t>
            </a:r>
          </a:p>
        </p:txBody>
      </p:sp>
      <p:sp>
        <p:nvSpPr>
          <p:cNvPr id="4" name="5 - Θέση αριθμού διαφάνειας"/>
          <p:cNvSpPr>
            <a:spLocks noGrp="1"/>
          </p:cNvSpPr>
          <p:nvPr>
            <p:ph type="sldNum" sz="quarter" idx="12"/>
          </p:nvPr>
        </p:nvSpPr>
        <p:spPr/>
        <p:txBody>
          <a:bodyPr/>
          <a:lstStyle>
            <a:lvl1pPr>
              <a:defRPr/>
            </a:lvl1pPr>
          </a:lstStyle>
          <a:p>
            <a:pPr>
              <a:defRPr/>
            </a:pPr>
            <a:fld id="{9613F262-50BC-4FD7-9973-63913DDAC972}" type="slidenum">
              <a:rPr lang="el-GR"/>
              <a:pPr>
                <a:defRPr/>
              </a:pPr>
              <a:t>‹#›</a:t>
            </a:fld>
            <a:endParaRPr lang="el-GR"/>
          </a:p>
        </p:txBody>
      </p:sp>
    </p:spTree>
  </p:cSld>
  <p:clrMapOvr>
    <a:masterClrMapping/>
  </p:clrMapOvr>
  <p:transition>
    <p:diamon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3 - Θέση ημερομηνίας"/>
          <p:cNvSpPr>
            <a:spLocks noGrp="1"/>
          </p:cNvSpPr>
          <p:nvPr>
            <p:ph type="dt" sz="half" idx="10"/>
          </p:nvPr>
        </p:nvSpPr>
        <p:spPr/>
        <p:txBody>
          <a:bodyPr/>
          <a:lstStyle>
            <a:lvl1pPr>
              <a:defRPr/>
            </a:lvl1pPr>
          </a:lstStyle>
          <a:p>
            <a:pPr>
              <a:defRPr/>
            </a:pPr>
            <a:fld id="{4DF3E26A-9F7F-492B-8306-545375C233E5}" type="datetime1">
              <a:rPr lang="el-GR"/>
              <a:pPr>
                <a:defRPr/>
              </a:pPr>
              <a:t>1/10/2015</a:t>
            </a:fld>
            <a:endParaRPr lang="el-GR"/>
          </a:p>
        </p:txBody>
      </p:sp>
      <p:sp>
        <p:nvSpPr>
          <p:cNvPr id="6" name="4 - Θέση υποσέλιδου"/>
          <p:cNvSpPr>
            <a:spLocks noGrp="1"/>
          </p:cNvSpPr>
          <p:nvPr>
            <p:ph type="ftr" sz="quarter" idx="11"/>
          </p:nvPr>
        </p:nvSpPr>
        <p:spPr/>
        <p:txBody>
          <a:bodyPr/>
          <a:lstStyle>
            <a:lvl1pPr>
              <a:defRPr/>
            </a:lvl1pPr>
          </a:lstStyle>
          <a:p>
            <a:pPr>
              <a:defRPr/>
            </a:pPr>
            <a:r>
              <a:rPr lang="el-GR"/>
              <a:t>Εκπαίδευση Ενηλίκων</a:t>
            </a:r>
          </a:p>
        </p:txBody>
      </p:sp>
      <p:sp>
        <p:nvSpPr>
          <p:cNvPr id="7" name="5 - Θέση αριθμού διαφάνειας"/>
          <p:cNvSpPr>
            <a:spLocks noGrp="1"/>
          </p:cNvSpPr>
          <p:nvPr>
            <p:ph type="sldNum" sz="quarter" idx="12"/>
          </p:nvPr>
        </p:nvSpPr>
        <p:spPr/>
        <p:txBody>
          <a:bodyPr/>
          <a:lstStyle>
            <a:lvl1pPr>
              <a:defRPr/>
            </a:lvl1pPr>
          </a:lstStyle>
          <a:p>
            <a:pPr>
              <a:defRPr/>
            </a:pPr>
            <a:fld id="{14AECEF0-0A5F-4DFE-87B5-C87BFF9D4298}" type="slidenum">
              <a:rPr lang="el-GR"/>
              <a:pPr>
                <a:defRPr/>
              </a:pPr>
              <a:t>‹#›</a:t>
            </a:fld>
            <a:endParaRPr lang="el-GR"/>
          </a:p>
        </p:txBody>
      </p:sp>
    </p:spTree>
  </p:cSld>
  <p:clrMapOvr>
    <a:masterClrMapping/>
  </p:clrMapOvr>
  <p:transition>
    <p:diamon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3 - Θέση ημερομηνίας"/>
          <p:cNvSpPr>
            <a:spLocks noGrp="1"/>
          </p:cNvSpPr>
          <p:nvPr>
            <p:ph type="dt" sz="half" idx="10"/>
          </p:nvPr>
        </p:nvSpPr>
        <p:spPr/>
        <p:txBody>
          <a:bodyPr/>
          <a:lstStyle>
            <a:lvl1pPr>
              <a:defRPr/>
            </a:lvl1pPr>
          </a:lstStyle>
          <a:p>
            <a:pPr>
              <a:defRPr/>
            </a:pPr>
            <a:fld id="{5EE44631-9144-4B3D-8135-2E11E1FD51A2}" type="datetime1">
              <a:rPr lang="el-GR"/>
              <a:pPr>
                <a:defRPr/>
              </a:pPr>
              <a:t>1/10/2015</a:t>
            </a:fld>
            <a:endParaRPr lang="el-GR"/>
          </a:p>
        </p:txBody>
      </p:sp>
      <p:sp>
        <p:nvSpPr>
          <p:cNvPr id="6" name="4 - Θέση υποσέλιδου"/>
          <p:cNvSpPr>
            <a:spLocks noGrp="1"/>
          </p:cNvSpPr>
          <p:nvPr>
            <p:ph type="ftr" sz="quarter" idx="11"/>
          </p:nvPr>
        </p:nvSpPr>
        <p:spPr/>
        <p:txBody>
          <a:bodyPr/>
          <a:lstStyle>
            <a:lvl1pPr>
              <a:defRPr/>
            </a:lvl1pPr>
          </a:lstStyle>
          <a:p>
            <a:pPr>
              <a:defRPr/>
            </a:pPr>
            <a:r>
              <a:rPr lang="el-GR"/>
              <a:t>Εκπαίδευση Ενηλίκων</a:t>
            </a:r>
          </a:p>
        </p:txBody>
      </p:sp>
      <p:sp>
        <p:nvSpPr>
          <p:cNvPr id="7" name="5 - Θέση αριθμού διαφάνειας"/>
          <p:cNvSpPr>
            <a:spLocks noGrp="1"/>
          </p:cNvSpPr>
          <p:nvPr>
            <p:ph type="sldNum" sz="quarter" idx="12"/>
          </p:nvPr>
        </p:nvSpPr>
        <p:spPr/>
        <p:txBody>
          <a:bodyPr/>
          <a:lstStyle>
            <a:lvl1pPr>
              <a:defRPr/>
            </a:lvl1pPr>
          </a:lstStyle>
          <a:p>
            <a:pPr>
              <a:defRPr/>
            </a:pPr>
            <a:fld id="{2CA7F793-8F17-41A8-B16C-278BAE1958AD}" type="slidenum">
              <a:rPr lang="el-GR"/>
              <a:pPr>
                <a:defRPr/>
              </a:pPr>
              <a:t>‹#›</a:t>
            </a:fld>
            <a:endParaRPr lang="el-GR"/>
          </a:p>
        </p:txBody>
      </p:sp>
    </p:spTree>
  </p:cSld>
  <p:clrMapOvr>
    <a:masterClrMapping/>
  </p:clrMapOvr>
  <p:transition>
    <p:diamon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026" name="1 - Θέση τίτλου"/>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l-GR" smtClean="0"/>
              <a:t>Kλικ για επεξεργασία του τίτλου</a:t>
            </a:r>
          </a:p>
        </p:txBody>
      </p:sp>
      <p:sp>
        <p:nvSpPr>
          <p:cNvPr id="1027" name="2 - Θέση κειμένου"/>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6A02DE01-EAD3-4EA7-A7A9-CF9A487C6433}" type="datetime1">
              <a:rPr lang="el-GR"/>
              <a:pPr>
                <a:defRPr/>
              </a:pPr>
              <a:t>1/10/2015</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r>
              <a:rPr lang="el-GR"/>
              <a:t>Εκπαίδευση Ενηλίκων</a:t>
            </a: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F288CEC6-1ABD-4B0A-95D6-EB80530A7F11}" type="slidenum">
              <a:rPr lang="el-GR"/>
              <a:pPr>
                <a:defRPr/>
              </a:pPr>
              <a:t>‹#›</a:t>
            </a:fld>
            <a:endParaRPr lang="el-GR"/>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ransition>
    <p:diamond/>
  </p:transition>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7.xml"/><Relationship Id="rId5" Type="http://schemas.openxmlformats.org/officeDocument/2006/relationships/image" Target="../media/image3.jpeg"/><Relationship Id="rId4" Type="http://schemas.openxmlformats.org/officeDocument/2006/relationships/image" Target="../media/image2.jpe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7.xml"/><Relationship Id="rId5" Type="http://schemas.openxmlformats.org/officeDocument/2006/relationships/image" Target="../media/image3.jpeg"/><Relationship Id="rId4" Type="http://schemas.openxmlformats.org/officeDocument/2006/relationships/image" Target="../media/image2.jpe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7.xml"/><Relationship Id="rId1" Type="http://schemas.openxmlformats.org/officeDocument/2006/relationships/themeOverride" Target="../theme/themeOverride4.xml"/><Relationship Id="rId6" Type="http://schemas.openxmlformats.org/officeDocument/2006/relationships/image" Target="../media/image3.jpeg"/><Relationship Id="rId5" Type="http://schemas.openxmlformats.org/officeDocument/2006/relationships/image" Target="../media/image2.jpeg"/><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7.xml"/><Relationship Id="rId1" Type="http://schemas.openxmlformats.org/officeDocument/2006/relationships/themeOverride" Target="../theme/themeOverride5.xml"/><Relationship Id="rId6" Type="http://schemas.openxmlformats.org/officeDocument/2006/relationships/image" Target="../media/image3.jpeg"/><Relationship Id="rId5" Type="http://schemas.openxmlformats.org/officeDocument/2006/relationships/image" Target="../media/image2.jpeg"/><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7.xml"/><Relationship Id="rId5" Type="http://schemas.openxmlformats.org/officeDocument/2006/relationships/image" Target="../media/image3.jpeg"/><Relationship Id="rId4" Type="http://schemas.openxmlformats.org/officeDocument/2006/relationships/image" Target="../media/image2.jpe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7.xml"/><Relationship Id="rId5" Type="http://schemas.openxmlformats.org/officeDocument/2006/relationships/image" Target="../media/image3.jpeg"/><Relationship Id="rId4" Type="http://schemas.openxmlformats.org/officeDocument/2006/relationships/image" Target="../media/image2.jpe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7.xml"/><Relationship Id="rId5" Type="http://schemas.openxmlformats.org/officeDocument/2006/relationships/image" Target="../media/image3.jpeg"/><Relationship Id="rId4" Type="http://schemas.openxmlformats.org/officeDocument/2006/relationships/image" Target="../media/image2.jpeg"/></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7" Type="http://schemas.openxmlformats.org/officeDocument/2006/relationships/image" Target="../media/image3.jpeg"/><Relationship Id="rId2" Type="http://schemas.openxmlformats.org/officeDocument/2006/relationships/slideLayout" Target="../slideLayouts/slideLayout7.xml"/><Relationship Id="rId1" Type="http://schemas.openxmlformats.org/officeDocument/2006/relationships/themeOverride" Target="../theme/themeOverride6.xml"/><Relationship Id="rId6" Type="http://schemas.openxmlformats.org/officeDocument/2006/relationships/image" Target="../media/image4.png"/><Relationship Id="rId5" Type="http://schemas.openxmlformats.org/officeDocument/2006/relationships/image" Target="../media/image2.jpe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hemeOverride" Target="../theme/themeOverride1.xml"/><Relationship Id="rId6" Type="http://schemas.openxmlformats.org/officeDocument/2006/relationships/image" Target="../media/image3.jpeg"/><Relationship Id="rId5" Type="http://schemas.openxmlformats.org/officeDocument/2006/relationships/image" Target="../media/image2.jpeg"/><Relationship Id="rId4" Type="http://schemas.openxmlformats.org/officeDocument/2006/relationships/image" Target="../media/image1.png"/></Relationships>
</file>

<file path=ppt/slides/_rels/slide20.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notesSlide" Target="../notesSlides/notesSlide20.xml"/><Relationship Id="rId7" Type="http://schemas.openxmlformats.org/officeDocument/2006/relationships/hyperlink" Target="mailto:ktranoudis@iky.gr" TargetMode="External"/><Relationship Id="rId2" Type="http://schemas.openxmlformats.org/officeDocument/2006/relationships/slideLayout" Target="../slideLayouts/slideLayout1.xml"/><Relationship Id="rId1" Type="http://schemas.openxmlformats.org/officeDocument/2006/relationships/themeOverride" Target="../theme/themeOverride7.xml"/><Relationship Id="rId6" Type="http://schemas.openxmlformats.org/officeDocument/2006/relationships/image" Target="../media/image5.jpeg"/><Relationship Id="rId5" Type="http://schemas.openxmlformats.org/officeDocument/2006/relationships/image" Target="../media/image2.jpe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8" Type="http://schemas.openxmlformats.org/officeDocument/2006/relationships/diagramQuickStyle" Target="../diagrams/quickStyle1.xml"/><Relationship Id="rId3" Type="http://schemas.openxmlformats.org/officeDocument/2006/relationships/notesSlide" Target="../notesSlides/notesSlide3.xml"/><Relationship Id="rId7" Type="http://schemas.openxmlformats.org/officeDocument/2006/relationships/diagramLayout" Target="../diagrams/layout1.xml"/><Relationship Id="rId2" Type="http://schemas.openxmlformats.org/officeDocument/2006/relationships/slideLayout" Target="../slideLayouts/slideLayout1.xml"/><Relationship Id="rId1" Type="http://schemas.openxmlformats.org/officeDocument/2006/relationships/themeOverride" Target="../theme/themeOverride2.xml"/><Relationship Id="rId6" Type="http://schemas.openxmlformats.org/officeDocument/2006/relationships/diagramData" Target="../diagrams/data1.xml"/><Relationship Id="rId11" Type="http://schemas.microsoft.com/office/2007/relationships/diagramDrawing" Target="../diagrams/drawing1.xml"/><Relationship Id="rId5" Type="http://schemas.openxmlformats.org/officeDocument/2006/relationships/image" Target="../media/image2.jpeg"/><Relationship Id="rId10" Type="http://schemas.openxmlformats.org/officeDocument/2006/relationships/image" Target="../media/image3.jpeg"/><Relationship Id="rId4" Type="http://schemas.openxmlformats.org/officeDocument/2006/relationships/image" Target="../media/image1.png"/><Relationship Id="rId9" Type="http://schemas.openxmlformats.org/officeDocument/2006/relationships/diagramColors" Target="../diagrams/colors1.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themeOverride" Target="../theme/themeOverride3.xml"/><Relationship Id="rId6" Type="http://schemas.openxmlformats.org/officeDocument/2006/relationships/image" Target="../media/image3.jpeg"/><Relationship Id="rId5" Type="http://schemas.openxmlformats.org/officeDocument/2006/relationships/image" Target="../media/image2.jpeg"/><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0" y="0"/>
            <a:ext cx="9144000" cy="134143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solidFill>
                <a:schemeClr val="tx2">
                  <a:lumMod val="75000"/>
                </a:schemeClr>
              </a:solidFill>
            </a:endParaRPr>
          </a:p>
        </p:txBody>
      </p:sp>
      <p:pic>
        <p:nvPicPr>
          <p:cNvPr id="15362" name="4 - Εικόνα" descr="iky.png"/>
          <p:cNvPicPr>
            <a:picLocks noChangeAspect="1"/>
          </p:cNvPicPr>
          <p:nvPr/>
        </p:nvPicPr>
        <p:blipFill>
          <a:blip r:embed="rId3"/>
          <a:srcRect/>
          <a:stretch>
            <a:fillRect/>
          </a:stretch>
        </p:blipFill>
        <p:spPr bwMode="auto">
          <a:xfrm>
            <a:off x="7829550" y="115888"/>
            <a:ext cx="1189038" cy="1111250"/>
          </a:xfrm>
          <a:prstGeom prst="rect">
            <a:avLst/>
          </a:prstGeom>
          <a:noFill/>
          <a:ln w="9525">
            <a:noFill/>
            <a:miter lim="800000"/>
            <a:headEnd/>
            <a:tailEnd/>
          </a:ln>
        </p:spPr>
      </p:pic>
      <p:pic>
        <p:nvPicPr>
          <p:cNvPr id="15363" name="4 - Εικόνα" descr="EU flag-Erasmus+_vect_POS.jpg"/>
          <p:cNvPicPr>
            <a:picLocks noChangeAspect="1"/>
          </p:cNvPicPr>
          <p:nvPr/>
        </p:nvPicPr>
        <p:blipFill>
          <a:blip r:embed="rId4"/>
          <a:srcRect/>
          <a:stretch>
            <a:fillRect/>
          </a:stretch>
        </p:blipFill>
        <p:spPr bwMode="auto">
          <a:xfrm>
            <a:off x="0" y="188913"/>
            <a:ext cx="2676525" cy="765175"/>
          </a:xfrm>
          <a:prstGeom prst="rect">
            <a:avLst/>
          </a:prstGeom>
          <a:noFill/>
          <a:ln w="9525">
            <a:noFill/>
            <a:miter lim="800000"/>
            <a:headEnd/>
            <a:tailEnd/>
          </a:ln>
        </p:spPr>
      </p:pic>
      <p:sp>
        <p:nvSpPr>
          <p:cNvPr id="15364" name="AutoShape 2" descr="data:image/jpeg;base64,/9j/4AAQSkZJRgABAQAAAQABAAD/2wCEAAkGBhAREBANExAQEg8QEBAPDxAQGBIQEA0PFRAVFBQQEhUXGyYeFxkkGRISIC8gIycpLCwsFR4xNTAqNyYrLCkBCQoKDgwOGg8PGS8jHyQuNDUsLDIpKS8sLDIvLCkqLDI0NSkuLiksLCwsLS0sLSksLy0uKTUsLCksKSosLCwsLf/AABEIAMIBAwMBIgACEQEDEQH/xAAbAAEAAgMBAQAAAAAAAAAAAAAABQYBAwQCB//EAEQQAAIBAgIGBgYGBwgDAAAAAAABAgMRBBIFITFBUZEGE1JhcdEigZKhscEyQlNi4fAUFSNygqLSBxYzQ2OywuIlhMT/xAAbAQEAAgMBAQAAAAAAAAAAAAAABAUCAwYBB//EACwRAQACAgEDAwMDBAMAAAAAAAABAgMRBAUSMSFBYRMiUYHB0TJxobEjYpH/2gAMAwEAAhEDEQA/APuIAAAAAAAAAAAAAAAAAAAAAAAAAAAAAAAAAAAAAAAAAAAAAAAAAAAAAAacVio04OpJ2S5t8F3nsRv0h5MxEbluMOa4opukekVSo2k3CG6MdWrve8i3iidTg2mNzOlLl6xjpOqxv/D6OCiYLTFSm/Rm7cNsX6i16L0vGsrbJpa48e9GrNxr4/XzCVxeo4uRPb4lIAAirEAAAAAAAAANOLxlOlCVWpOMKcbZpzajGN3ZXb72g9iJmdQ3A4sLprD1aU69OrCdKnmzzg8yjlV5bO4iav8AaBgFS/SFVlKn1nU3jCpfPkz2s0ns3mE3rHmW+nFz3mYrSZmPTxPlYwQdHpjhp4OppCLm6NPMpK1p5k0lFJva80ba96NPRjprSx86lOnTqw6uMZN1MutNtasrZ59Su4jflnPCzxS15pOqzqfiViABsRAAAAAAAAAAAAAAAAAqXSzHt1OqT9GCV++TV78re8tp8/6RN9fVv2nytq9xM4dYnJ6qrqt5rg1HvKLqVTU6xprVDmdUv6xDibzO0jCuSujsY4yjNPWndFcp1SWwUjXkiJhuwWtExMPpeHrKcIzWyST8O42Eb0ek3QjfdKaXhmZJHN3r22mH0DDfvx1tPvAADBtAAAAAA+ef2vaYy0qODi9dSXXVP3Iaop9zk2/4C+4rFxpq7fgt7KLpPRNOvjFjql5yjlUaUssqKUVqTja7V23t2s1Zq2vXtr7rDp2fFx88Zcvr27mI/M+387VvoTpeNJ47BqbnSrYeu6UmsrlOnSk07bm4X1fdRCX/APG/+9/8rLxpDQVCtVVd0+rmoqKVD9lBrXrajvtJrwsao9GsMqX6P1bdPrOts5TvnyZL3vfZuIk8a8xrce6/r1vjVv8AU7bbmazPjzETHncfHtCoN4imp6JWvrsRh5cM0nH0LLhLPTf8KLZ/ZNQyYrG073yRUL9rLVkr+4kf1dSdaGJcI9dBQUKm+KhHLHuulZX2k10c0VTpzlUp04wc9dSUUk6mtv0mtuttmynGmtotvx/pF5XW6Z8FsUU1Nojc/wDbcbn/AMiFkABMc0AAAAAAAAAAAAAAAAFO6aYBqarJejNJS7ppfNJcmXE1YrCxqQlTmrxkrNfNd5txZPp27kfk4Iz45o+PV2ccplj6W9G62GTqwWejvklrivvLd8PgUupimXePN3RuHH5+LOO3baEvh5XZO4NWt7lvb4IrOhaUqkrRTbbSSjrbfBI+n9G+i7pWrVf8Ra4Q2qD4ye9/D4a83IikerdxOFbLPpCc0ZhnTowpv6SV5fvN3fvbOoApJnc7l2FaxWIrHsAA8ZAAAHJjdIRpranLhvXea8fpNQ1Jpy2NO6sV+tiHJ3cr+LAzisW5ttv4eZz/AJ/Oozm7/ex+frAebfn8oyo/nWZt+bSPcYd38rA2Yek29/v8yzYKhlj3si9F4W7vw17MrXB9+8nAAAAAAAAAAAAAAAAAAAAEfpPTlKhqm25NXUI63bi9yJA+ddKcVfFyjucsnhaHmiTxsUZbalA5/Jtx8fdXzM6SWk+mUpwnThSis0XG825amrPUkULEYKTexe6xLTZzVZWLjHhrjj7Ycpn5eTPMd8vfR3Tk8FUdqMKjlqs7xlFb8rXHVuPpmg9OLExd4OnOOtwbzauKdkfNsDhbtVHtaulw16vdYvPRLBNZq262RLi7pt+5LmReXjx9k391j0vkZvqxiiftWQAFQ6kAMSmltaXjqANkbpLSVrwSe70ovyNWkdJP0oJXXFXfvIeTvukBmpUbd3mNd3973C33ZczGX7r5/iA1/e5oWffzQy/dfP8AEZfu+/8AEDKj3PmvM6MPQbf0b+EvxNUKb7HvX9RK6NwmtNwcbWaad/g2BJ4Kjljv7r7Vr2HQYSMgAAAAAAAAAAAAAAAAAAAPlGl8TnxvjOrL3SsfUcZWyU6k+zCUuUWz4vQxObGR8Kn+xljwY/qlQ9YmZ7Kx8ylKpw4t6jvrEbiWW8eHLTOpdbxlsso/RsreB9M6N4qE8PTcdytJcJbW/Xe/rPj+GjJ5ktdnfLxVt3eWroPp1U6ipt+hOyfBcH6vmyHyqfUx6jzC36dmjBm7p8W9J+H0oA1VcTGO125lG7B7nKyb4JsgtIaWU1l1Kz2pmMbi5uUsr9G7trtdeBwuU+7mgNUqse2+cfI8549p84+RuvPu9pGLz7vaQGrPHtPmvIxnj2nzXkbvT7vaRi9Tu9pAas8O0+a8jKnDtPmvI2rrO72kbIdbwXtR8wMYbq20s0tb4ryLLgqGWO1vxtfb3HBo6nU15o21XWuL3+JLgAAAAAAAAAAAAAAAAAAAAAGvEUs8JQ3SjKPNW+Z8bwWEy4uomrSiql+6zUX75H2g+fdIdG9Vi69bVasoSj4a838yJnEn7u1VdTrrH3oauzgrxNlXF/tow3SUuaV/kKjRfVcXf8uLDVslVRtfO4x9b1L4lz6adHIUMuOpejeUIVqa+jKT1KpHg77Vvvfbe9Tw+VYnDzf0FUg36pX8iX/tXr1VicO031PVKVNr6Mp55Z/XbJ6ivyzMZq6XnFrW3FyTMb8a+PlbtA9J3OEYySdo2Utjdl9bv8jbjsUqjvdx1WsrMqHQ+qpxzNXjG91rWtqyV14vkWVql2X7Uiu5Va1yTFV706+S+CJyeXl049uXKJ56uPblyj5nrLS7MvaYyUuE/b/AjLB46pduXsrzHVL7SXsr+o99XS4T9r/qY6ul/qe0v6QPPVL7R+yv6h1K+0fsr+o9dXT41OcfIx1VPtVecfIAqP8AqP2V/UdFDBNvVV/l/wCxpjh6fbq/ykno7R6TjJTm076nl7wJLB0XGKu7u1tljoMRjZWMgAAAAAAAAAAAAAAAAAAAAAAonTXEft2uzCK92b/kXs+a9Mal69b95LlFL5E3hRvIqOr27eP+v8qbja7U1VX1JXf7ux+651vEJ607p60+KOLG0/Qfe0WL+6N8HRr0m+vyudSm/o1Yt6sq3Stbx8Syvm+lb7vdQYuJPIx/Z5hHQtL0X4p70+KLjo7FU61JUK1OFVJLL1l3qX1duq2u34FDoYjXZ6mtqe1E3o3GbFf8DHNSMtfRnxctuNk9fHvC4YfDYenHJChCMdtouS18dpstR+z/AJpGrDSoTipftE/rJWaT7tew2dTR7dRciktExPr5dhSazWJr4MlHsS9p+Q6uj2Z+1+A/R6X2suTH6JT+2fJ+Rizeero8KntLyHU0eNXnEy8HD7detMx+hr7en69QHl0aPaq/y+ZjqKP2lXlHzMvR19lelzXmFoao9lWk/WBuoaMhJ2VapfbrivMnsDhlGEVdtq+t+JGaK0ZUhP0pRas9l7k5GNlYDIAAAAAAAAAAAAAAAAAAAAAAAB8r6RVs1WpLjUm14ZnY+mY7EqnTnO6vGEmvFLUfJsfO7LPp9fumXPdcvqlaovE07w/ij8bH0uhgEoQiqsdUIq11uiu8+d5bqEe1UgveXaVd8GY8+fWGfRo+20/2/dBdMejLinjKbjJr/FjG2tP63Pbz4lcweL2F8nWTTTV00009jT2ooektFyp13CDWRu8XtaVr2t3X2jiZZn7DqfGrEfVj9Vn0VpC+q/j4FgeDq8EUrR1HK08zb5ItWGx0sqWeWrVte52HNxa1c6RyJtvF+PWHU8NV7JjqqnYZzT0nUX+ZLmaXpqsv8x+tRfyK5fOucKnYZplCp2JGn+8NdfWT8Yx8jdQ6S1d/Vv8Ah8mBqln7EuRtwtaV0nGXJkrhdNZtsIeq6+ZMUpppNJK/ADpoUmtZvAAAAAAAAAAAAAAAAAAAAAAYlJIDJx6SxDglZ2vc91cZbYueoicep1NsrW2JWsgI/TGkpOlKN16VlsXG/wAikYyS1lj03BwSi3e6b8N3mVPEzuy74NdY9uQ6zfvz9v4b8C/22HVr/tFJruReXpSO+D5p/Iomjk3iaSW1Rb9zLJKM+BB5s7vH9lx0iusUz8/slHpCl2Zck/mU7TdVSxM3H6KStu4L/iTEpS4MruMnetUfel72e8GP+T9HnWJ1giPn9pdGHlsLDo+tRyuM5xjLNdZnlunFfO5WaUzZjpa4tdnWTudXeNT9Hv259flb44ShLZUg/CUX8z3+oIS2O/g7lKhUOrD4izKN2C0y6LJ72eV0T4SZowGkZdqXNkzh9IS7T9buBy0OjdRbJ8yz4HD5YRTd2lt8jTRk5JbztpxskgPQAAAAAAAAAAAAAAAAAAAHiVVL8APZG6Vr5Wl3fNm2ti5bFq79rIjFYVzd3KTfG7A1yxr3SfNmuWPl2n67P4mmpgH2n8TmqYaa3gRmnsU5Sbb2JLh3/NlZqS1krpOrt43fxZCuWsv8EduKHEcye/kTPy6sDi+qrKtbM0rJXtuaJuHSaL2wkvBp+RWnu8TfHDT4FXy/63SdM1GKY+Vh/WsJbLrxXkVvFyl1tVtPXK6dnZrijrw8JJ60yVoU77jVhzTincQkcrixyadszpX6NRtpJNt7Ek22WHR2hq8pRk6Uopbc6tdeG07MNTSdyShWN+XmWvGtInH6Vjw2i3dM6YhoRb0j3/d6m9yNsMXJfWfNnRTx0uPOzIS2csej8Vs1HTS0G90mvkdtDF34cvI7lrt8ANuBoKEEr3evW9r1nQeKUbJI9gAAAAAAAAAAAAAAAAAABiTsmyMq4vvPeMxc2nGOq+q+1kPOFTuYHe8Y+7kY/SVwXquRjnNbjHXvg+QEk5xfFcn5Girh4vZK3in8rnKsSuPy+J7VcCuaR6KYht5HSmm21eWR6+KkiOp9CMY3rVNLuk5/7UXXrjPXEmOVkiNbV89OwWt3TH+VbwvQ3Lrm3J96ypeokoaFS3ErHENb2eliXxv42fxNFrTadym0x1xxqsaRf6njwH6mjwJZYnujyt8D2sRHs8n5mLND/qrvZn9Wy4/Amo1YcGuTPccj380wIL9Bn+bmVhqnAsEaUXvRsWFAgsPSq3VolnwtKyTe2y2bEaFFLZz4nXSforwA9gAAAAAAAAAAAAAAAAAAAAI6ZomgANM0aJoADTOKOecVwQAGjM77WdMdgAGEz2jIAymegAPcT3BgAdFNndT2AAel818TtQAAAAAAAAAAAAAAAAAAAAAAB//Z"/>
          <p:cNvSpPr>
            <a:spLocks noChangeAspect="1" noChangeArrowheads="1"/>
          </p:cNvSpPr>
          <p:nvPr/>
        </p:nvSpPr>
        <p:spPr bwMode="auto">
          <a:xfrm>
            <a:off x="155575" y="-144463"/>
            <a:ext cx="304800" cy="304801"/>
          </a:xfrm>
          <a:prstGeom prst="rect">
            <a:avLst/>
          </a:prstGeom>
          <a:noFill/>
          <a:ln w="9525">
            <a:noFill/>
            <a:miter lim="800000"/>
            <a:headEnd/>
            <a:tailEnd/>
          </a:ln>
        </p:spPr>
        <p:txBody>
          <a:bodyPr/>
          <a:lstStyle/>
          <a:p>
            <a:endParaRPr lang="el-GR">
              <a:latin typeface="Calibri" pitchFamily="34" charset="0"/>
            </a:endParaRPr>
          </a:p>
        </p:txBody>
      </p:sp>
      <p:sp>
        <p:nvSpPr>
          <p:cNvPr id="15365" name="AutoShape 4" descr="data:image/jpeg;base64,/9j/4AAQSkZJRgABAQAAAQABAAD/2wCEAAkGBhAREBANExAQEg8QEBAPDxAQGBIQEA0PFRAVFBQQEhUXGyYeFxkkGRISIC8gIycpLCwsFR4xNTAqNyYrLCkBCQoKDgwOGg8PGS8jHyQuNDUsLDIpKS8sLDIvLCkqLDI0NSkuLiksLCwsLS0sLSksLy0uKTUsLCksKSosLCwsLf/AABEIAMIBAwMBIgACEQEDEQH/xAAbAAEAAgMBAQAAAAAAAAAAAAAABQYBAwQCB//EAEQQAAIBAgIGBgYGBwgDAAAAAAABAgMRBBIFITFBUZEGE1JhcdEigZKhscEyQlNi4fAUFSNygqLSBxYzQ2OywuIlhMT/xAAbAQEAAgMBAQAAAAAAAAAAAAAABAUCAwYBB//EACwRAQACAgEDAwMDBAMAAAAAAAABAgMRBAUSMSFBYRMiUYHB0TJxobEjYpH/2gAMAwEAAhEDEQA/APuIAAAAAAAAAAAAAAAAAAAAAAAAAAAAAAAAAAAAAAAAAAAAAAAAAAAAAAacVio04OpJ2S5t8F3nsRv0h5MxEbluMOa4opukekVSo2k3CG6MdWrve8i3iidTg2mNzOlLl6xjpOqxv/D6OCiYLTFSm/Rm7cNsX6i16L0vGsrbJpa48e9GrNxr4/XzCVxeo4uRPb4lIAAirEAAAAAAAAANOLxlOlCVWpOMKcbZpzajGN3ZXb72g9iJmdQ3A4sLprD1aU69OrCdKnmzzg8yjlV5bO4iav8AaBgFS/SFVlKn1nU3jCpfPkz2s0ns3mE3rHmW+nFz3mYrSZmPTxPlYwQdHpjhp4OppCLm6NPMpK1p5k0lFJva80ba96NPRjprSx86lOnTqw6uMZN1MutNtasrZ59Su4jflnPCzxS15pOqzqfiViABsRAAAAAAAAAAAAAAAAAqXSzHt1OqT9GCV++TV78re8tp8/6RN9fVv2nytq9xM4dYnJ6qrqt5rg1HvKLqVTU6xprVDmdUv6xDibzO0jCuSujsY4yjNPWndFcp1SWwUjXkiJhuwWtExMPpeHrKcIzWyST8O42Eb0ek3QjfdKaXhmZJHN3r22mH0DDfvx1tPvAADBtAAAAAA+ef2vaYy0qODi9dSXXVP3Iaop9zk2/4C+4rFxpq7fgt7KLpPRNOvjFjql5yjlUaUssqKUVqTja7V23t2s1Zq2vXtr7rDp2fFx88Zcvr27mI/M+387VvoTpeNJ47BqbnSrYeu6UmsrlOnSk07bm4X1fdRCX/APG/+9/8rLxpDQVCtVVd0+rmoqKVD9lBrXrajvtJrwsao9GsMqX6P1bdPrOts5TvnyZL3vfZuIk8a8xrce6/r1vjVv8AU7bbmazPjzETHncfHtCoN4imp6JWvrsRh5cM0nH0LLhLPTf8KLZ/ZNQyYrG073yRUL9rLVkr+4kf1dSdaGJcI9dBQUKm+KhHLHuulZX2k10c0VTpzlUp04wc9dSUUk6mtv0mtuttmynGmtotvx/pF5XW6Z8FsUU1Nojc/wDbcbn/AMiFkABMc0AAAAAAAAAAAAAAAAFO6aYBqarJejNJS7ppfNJcmXE1YrCxqQlTmrxkrNfNd5txZPp27kfk4Iz45o+PV2ccplj6W9G62GTqwWejvklrivvLd8PgUupimXePN3RuHH5+LOO3baEvh5XZO4NWt7lvb4IrOhaUqkrRTbbSSjrbfBI+n9G+i7pWrVf8Ra4Q2qD4ye9/D4a83IikerdxOFbLPpCc0ZhnTowpv6SV5fvN3fvbOoApJnc7l2FaxWIrHsAA8ZAAAHJjdIRpranLhvXea8fpNQ1Jpy2NO6sV+tiHJ3cr+LAzisW5ttv4eZz/AJ/Oozm7/ex+frAebfn8oyo/nWZt+bSPcYd38rA2Yek29/v8yzYKhlj3si9F4W7vw17MrXB9+8nAAAAAAAAAAAAAAAAAAAAEfpPTlKhqm25NXUI63bi9yJA+ddKcVfFyjucsnhaHmiTxsUZbalA5/Jtx8fdXzM6SWk+mUpwnThSis0XG825amrPUkULEYKTexe6xLTZzVZWLjHhrjj7Ycpn5eTPMd8vfR3Tk8FUdqMKjlqs7xlFb8rXHVuPpmg9OLExd4OnOOtwbzauKdkfNsDhbtVHtaulw16vdYvPRLBNZq262RLi7pt+5LmReXjx9k391j0vkZvqxiiftWQAFQ6kAMSmltaXjqANkbpLSVrwSe70ovyNWkdJP0oJXXFXfvIeTvukBmpUbd3mNd3973C33ZczGX7r5/iA1/e5oWffzQy/dfP8AEZfu+/8AEDKj3PmvM6MPQbf0b+EvxNUKb7HvX9RK6NwmtNwcbWaad/g2BJ4Kjljv7r7Vr2HQYSMgAAAAAAAAAAAAAAAAAAAPlGl8TnxvjOrL3SsfUcZWyU6k+zCUuUWz4vQxObGR8Kn+xljwY/qlQ9YmZ7Kx8ylKpw4t6jvrEbiWW8eHLTOpdbxlsso/RsreB9M6N4qE8PTcdytJcJbW/Xe/rPj+GjJ5ktdnfLxVt3eWroPp1U6ipt+hOyfBcH6vmyHyqfUx6jzC36dmjBm7p8W9J+H0oA1VcTGO125lG7B7nKyb4JsgtIaWU1l1Kz2pmMbi5uUsr9G7trtdeBwuU+7mgNUqse2+cfI8549p84+RuvPu9pGLz7vaQGrPHtPmvIxnj2nzXkbvT7vaRi9Tu9pAas8O0+a8jKnDtPmvI2rrO72kbIdbwXtR8wMYbq20s0tb4ryLLgqGWO1vxtfb3HBo6nU15o21XWuL3+JLgAAAAAAAAAAAAAAAAAAAAAGvEUs8JQ3SjKPNW+Z8bwWEy4uomrSiql+6zUX75H2g+fdIdG9Vi69bVasoSj4a838yJnEn7u1VdTrrH3oauzgrxNlXF/tow3SUuaV/kKjRfVcXf8uLDVslVRtfO4x9b1L4lz6adHIUMuOpejeUIVqa+jKT1KpHg77Vvvfbe9Tw+VYnDzf0FUg36pX8iX/tXr1VicO031PVKVNr6Mp55Z/XbJ6ivyzMZq6XnFrW3FyTMb8a+PlbtA9J3OEYySdo2Utjdl9bv8jbjsUqjvdx1WsrMqHQ+qpxzNXjG91rWtqyV14vkWVql2X7Uiu5Va1yTFV706+S+CJyeXl049uXKJ56uPblyj5nrLS7MvaYyUuE/b/AjLB46pduXsrzHVL7SXsr+o99XS4T9r/qY6ul/qe0v6QPPVL7R+yv6h1K+0fsr+o9dXT41OcfIx1VPtVecfIAqP8AqP2V/UdFDBNvVV/l/wCxpjh6fbq/ykno7R6TjJTm076nl7wJLB0XGKu7u1tljoMRjZWMgAAAAAAAAAAAAAAAAAAAAAAonTXEft2uzCK92b/kXs+a9Mal69b95LlFL5E3hRvIqOr27eP+v8qbja7U1VX1JXf7ux+651vEJ607p60+KOLG0/Qfe0WL+6N8HRr0m+vyudSm/o1Yt6sq3Stbx8Syvm+lb7vdQYuJPIx/Z5hHQtL0X4p70+KLjo7FU61JUK1OFVJLL1l3qX1duq2u34FDoYjXZ6mtqe1E3o3GbFf8DHNSMtfRnxctuNk9fHvC4YfDYenHJChCMdtouS18dpstR+z/AJpGrDSoTipftE/rJWaT7tew2dTR7dRciktExPr5dhSazWJr4MlHsS9p+Q6uj2Z+1+A/R6X2suTH6JT+2fJ+Rizeero8KntLyHU0eNXnEy8HD7detMx+hr7en69QHl0aPaq/y+ZjqKP2lXlHzMvR19lelzXmFoao9lWk/WBuoaMhJ2VapfbrivMnsDhlGEVdtq+t+JGaK0ZUhP0pRas9l7k5GNlYDIAAAAAAAAAAAAAAAAAAAAAAAB8r6RVs1WpLjUm14ZnY+mY7EqnTnO6vGEmvFLUfJsfO7LPp9fumXPdcvqlaovE07w/ij8bH0uhgEoQiqsdUIq11uiu8+d5bqEe1UgveXaVd8GY8+fWGfRo+20/2/dBdMejLinjKbjJr/FjG2tP63Pbz4lcweL2F8nWTTTV00009jT2ooektFyp13CDWRu8XtaVr2t3X2jiZZn7DqfGrEfVj9Vn0VpC+q/j4FgeDq8EUrR1HK08zb5ItWGx0sqWeWrVte52HNxa1c6RyJtvF+PWHU8NV7JjqqnYZzT0nUX+ZLmaXpqsv8x+tRfyK5fOucKnYZplCp2JGn+8NdfWT8Yx8jdQ6S1d/Vv8Ah8mBqln7EuRtwtaV0nGXJkrhdNZtsIeq6+ZMUpppNJK/ADpoUmtZvAAAAAAAAAAAAAAAAAAAAAAYlJIDJx6SxDglZ2vc91cZbYueoicep1NsrW2JWsgI/TGkpOlKN16VlsXG/wAikYyS1lj03BwSi3e6b8N3mVPEzuy74NdY9uQ6zfvz9v4b8C/22HVr/tFJruReXpSO+D5p/Iomjk3iaSW1Rb9zLJKM+BB5s7vH9lx0iusUz8/slHpCl2Zck/mU7TdVSxM3H6KStu4L/iTEpS4MruMnetUfel72e8GP+T9HnWJ1giPn9pdGHlsLDo+tRyuM5xjLNdZnlunFfO5WaUzZjpa4tdnWTudXeNT9Hv259flb44ShLZUg/CUX8z3+oIS2O/g7lKhUOrD4izKN2C0y6LJ72eV0T4SZowGkZdqXNkzh9IS7T9buBy0OjdRbJ8yz4HD5YRTd2lt8jTRk5JbztpxskgPQAAAAAAAAAAAAAAAAAAAHiVVL8APZG6Vr5Wl3fNm2ti5bFq79rIjFYVzd3KTfG7A1yxr3SfNmuWPl2n67P4mmpgH2n8TmqYaa3gRmnsU5Sbb2JLh3/NlZqS1krpOrt43fxZCuWsv8EduKHEcye/kTPy6sDi+qrKtbM0rJXtuaJuHSaL2wkvBp+RWnu8TfHDT4FXy/63SdM1GKY+Vh/WsJbLrxXkVvFyl1tVtPXK6dnZrijrw8JJ60yVoU77jVhzTincQkcrixyadszpX6NRtpJNt7Ek22WHR2hq8pRk6Uopbc6tdeG07MNTSdyShWN+XmWvGtInH6Vjw2i3dM6YhoRb0j3/d6m9yNsMXJfWfNnRTx0uPOzIS2csej8Vs1HTS0G90mvkdtDF34cvI7lrt8ANuBoKEEr3evW9r1nQeKUbJI9gAAAAAAAAAAAAAAAAAABiTsmyMq4vvPeMxc2nGOq+q+1kPOFTuYHe8Y+7kY/SVwXquRjnNbjHXvg+QEk5xfFcn5Girh4vZK3in8rnKsSuPy+J7VcCuaR6KYht5HSmm21eWR6+KkiOp9CMY3rVNLuk5/7UXXrjPXEmOVkiNbV89OwWt3TH+VbwvQ3Lrm3J96ypeokoaFS3ErHENb2eliXxv42fxNFrTadym0x1xxqsaRf6njwH6mjwJZYnujyt8D2sRHs8n5mLND/qrvZn9Wy4/Amo1YcGuTPccj380wIL9Bn+bmVhqnAsEaUXvRsWFAgsPSq3VolnwtKyTe2y2bEaFFLZz4nXSforwA9gAAAAAAAAAAAAAAAAAAAAI6ZomgANM0aJoADTOKOecVwQAGjM77WdMdgAGEz2jIAymegAPcT3BgAdFNndT2AAel818TtQAAAAAAAAAAAAAAAAAAAAAAB//Z"/>
          <p:cNvSpPr>
            <a:spLocks noChangeAspect="1" noChangeArrowheads="1"/>
          </p:cNvSpPr>
          <p:nvPr/>
        </p:nvSpPr>
        <p:spPr bwMode="auto">
          <a:xfrm>
            <a:off x="155575" y="-144463"/>
            <a:ext cx="304800" cy="304801"/>
          </a:xfrm>
          <a:prstGeom prst="rect">
            <a:avLst/>
          </a:prstGeom>
          <a:noFill/>
          <a:ln w="9525">
            <a:noFill/>
            <a:miter lim="800000"/>
            <a:headEnd/>
            <a:tailEnd/>
          </a:ln>
        </p:spPr>
        <p:txBody>
          <a:bodyPr/>
          <a:lstStyle/>
          <a:p>
            <a:endParaRPr lang="el-GR">
              <a:latin typeface="Calibri" pitchFamily="34" charset="0"/>
            </a:endParaRPr>
          </a:p>
        </p:txBody>
      </p:sp>
      <p:sp>
        <p:nvSpPr>
          <p:cNvPr id="11" name="Rectangle 10"/>
          <p:cNvSpPr/>
          <p:nvPr/>
        </p:nvSpPr>
        <p:spPr>
          <a:xfrm>
            <a:off x="2286000" y="6027738"/>
            <a:ext cx="4572000" cy="830262"/>
          </a:xfrm>
          <a:prstGeom prst="rect">
            <a:avLst/>
          </a:prstGeom>
        </p:spPr>
        <p:txBody>
          <a:bodyPr>
            <a:spAutoFit/>
          </a:bodyPr>
          <a:lstStyle/>
          <a:p>
            <a:pPr algn="ctr">
              <a:defRPr/>
            </a:pPr>
            <a:r>
              <a:rPr lang="en-US" sz="2400" b="1" i="1" u="sng" dirty="0">
                <a:solidFill>
                  <a:srgbClr val="FF0000"/>
                </a:solidFill>
                <a:effectLst>
                  <a:outerShdw blurRad="38100" dist="38100" dir="2700000" algn="tl">
                    <a:srgbClr val="C0C0C0"/>
                  </a:outerShdw>
                </a:effectLst>
              </a:rPr>
              <a:t>Key Action</a:t>
            </a:r>
            <a:r>
              <a:rPr lang="el-GR" sz="2400" b="1" i="1" u="sng" dirty="0">
                <a:solidFill>
                  <a:srgbClr val="FF0000"/>
                </a:solidFill>
                <a:effectLst>
                  <a:outerShdw blurRad="38100" dist="38100" dir="2700000" algn="tl">
                    <a:srgbClr val="C0C0C0"/>
                  </a:outerShdw>
                </a:effectLst>
                <a:latin typeface="Calibri" pitchFamily="34" charset="0"/>
              </a:rPr>
              <a:t> </a:t>
            </a:r>
            <a:r>
              <a:rPr lang="el-GR" sz="2400" b="1" i="1" u="sng" dirty="0">
                <a:solidFill>
                  <a:srgbClr val="FF0000"/>
                </a:solidFill>
                <a:effectLst>
                  <a:outerShdw blurRad="38100" dist="38100" dir="2700000" algn="tl">
                    <a:srgbClr val="C0C0C0"/>
                  </a:outerShdw>
                </a:effectLst>
              </a:rPr>
              <a:t>1</a:t>
            </a:r>
            <a:br>
              <a:rPr lang="el-GR" sz="2400" b="1" i="1" u="sng" dirty="0">
                <a:solidFill>
                  <a:srgbClr val="FF0000"/>
                </a:solidFill>
                <a:effectLst>
                  <a:outerShdw blurRad="38100" dist="38100" dir="2700000" algn="tl">
                    <a:srgbClr val="C0C0C0"/>
                  </a:outerShdw>
                </a:effectLst>
              </a:rPr>
            </a:br>
            <a:endParaRPr lang="el-GR" sz="2400" b="1" i="1" u="sng" dirty="0">
              <a:solidFill>
                <a:srgbClr val="FF0000"/>
              </a:solidFill>
              <a:effectLst>
                <a:outerShdw blurRad="38100" dist="38100" dir="2700000" algn="tl">
                  <a:srgbClr val="C0C0C0"/>
                </a:outerShdw>
              </a:effectLst>
            </a:endParaRPr>
          </a:p>
        </p:txBody>
      </p:sp>
      <p:sp>
        <p:nvSpPr>
          <p:cNvPr id="12" name="Rounded Rectangle 11"/>
          <p:cNvSpPr/>
          <p:nvPr/>
        </p:nvSpPr>
        <p:spPr>
          <a:xfrm>
            <a:off x="714348" y="3643314"/>
            <a:ext cx="8064500" cy="2376488"/>
          </a:xfrm>
          <a:prstGeom prst="roundRect">
            <a:avLst/>
          </a:prstGeom>
        </p:spPr>
        <p:style>
          <a:lnRef idx="2">
            <a:schemeClr val="accent1">
              <a:shade val="50000"/>
            </a:schemeClr>
          </a:lnRef>
          <a:fillRef idx="1002">
            <a:schemeClr val="lt1"/>
          </a:fillRef>
          <a:effectRef idx="0">
            <a:schemeClr val="accent1"/>
          </a:effectRef>
          <a:fontRef idx="minor">
            <a:schemeClr val="lt1"/>
          </a:fontRef>
        </p:style>
        <p:txBody>
          <a:bodyPr anchor="ctr"/>
          <a:lstStyle/>
          <a:p>
            <a:pPr algn="ctr" fontAlgn="auto">
              <a:spcBef>
                <a:spcPts val="0"/>
              </a:spcBef>
              <a:spcAft>
                <a:spcPts val="0"/>
              </a:spcAft>
              <a:defRPr/>
            </a:pPr>
            <a:endParaRPr lang="el-GR"/>
          </a:p>
        </p:txBody>
      </p:sp>
      <p:sp>
        <p:nvSpPr>
          <p:cNvPr id="9" name="Title 8"/>
          <p:cNvSpPr>
            <a:spLocks noGrp="1"/>
          </p:cNvSpPr>
          <p:nvPr>
            <p:ph type="ctrTitle"/>
          </p:nvPr>
        </p:nvSpPr>
        <p:spPr>
          <a:xfrm>
            <a:off x="858838" y="3365500"/>
            <a:ext cx="7772400" cy="2160588"/>
          </a:xfrm>
        </p:spPr>
        <p:txBody>
          <a:bodyPr rtlCol="0">
            <a:noAutofit/>
          </a:bodyPr>
          <a:lstStyle/>
          <a:p>
            <a:pPr eaLnBrk="1" fontAlgn="auto" hangingPunct="1">
              <a:spcAft>
                <a:spcPts val="2400"/>
              </a:spcAft>
              <a:defRPr/>
            </a:pPr>
            <a:r>
              <a:rPr lang="el-GR" b="1" i="1" dirty="0" smtClean="0">
                <a:solidFill>
                  <a:schemeClr val="accent1">
                    <a:lumMod val="75000"/>
                  </a:schemeClr>
                </a:solidFill>
                <a:effectLst>
                  <a:outerShdw blurRad="38100" dist="38100" dir="2700000" algn="tl">
                    <a:srgbClr val="000000">
                      <a:alpha val="43137"/>
                    </a:srgbClr>
                  </a:outerShdw>
                </a:effectLst>
              </a:rPr>
              <a:t/>
            </a:r>
            <a:br>
              <a:rPr lang="el-GR" b="1" i="1" dirty="0" smtClean="0">
                <a:solidFill>
                  <a:schemeClr val="accent1">
                    <a:lumMod val="75000"/>
                  </a:schemeClr>
                </a:solidFill>
                <a:effectLst>
                  <a:outerShdw blurRad="38100" dist="38100" dir="2700000" algn="tl">
                    <a:srgbClr val="000000">
                      <a:alpha val="43137"/>
                    </a:srgbClr>
                  </a:outerShdw>
                </a:effectLst>
              </a:rPr>
            </a:br>
            <a:r>
              <a:rPr lang="el-GR" b="1" i="1" dirty="0" smtClean="0">
                <a:solidFill>
                  <a:schemeClr val="accent1">
                    <a:lumMod val="75000"/>
                  </a:schemeClr>
                </a:solidFill>
                <a:effectLst>
                  <a:outerShdw blurRad="38100" dist="38100" dir="2700000" algn="tl">
                    <a:srgbClr val="000000">
                      <a:alpha val="43137"/>
                    </a:srgbClr>
                  </a:outerShdw>
                </a:effectLst>
              </a:rPr>
              <a:t>Μαθησιακή Κινητικότητα για προσωπικό Εκπαίδευσης Ενηλίκων</a:t>
            </a:r>
            <a:endParaRPr lang="el-GR" b="1" i="1" dirty="0">
              <a:solidFill>
                <a:schemeClr val="accent1">
                  <a:lumMod val="75000"/>
                </a:schemeClr>
              </a:solidFill>
              <a:effectLst>
                <a:outerShdw blurRad="38100" dist="38100" dir="2700000" algn="tl">
                  <a:srgbClr val="000000">
                    <a:alpha val="43137"/>
                  </a:srgbClr>
                </a:outerShdw>
              </a:effectLst>
            </a:endParaRPr>
          </a:p>
        </p:txBody>
      </p:sp>
      <p:sp>
        <p:nvSpPr>
          <p:cNvPr id="15370" name="2 - Υπότιτλος"/>
          <p:cNvSpPr>
            <a:spLocks/>
          </p:cNvSpPr>
          <p:nvPr/>
        </p:nvSpPr>
        <p:spPr bwMode="auto">
          <a:xfrm>
            <a:off x="250825" y="5753100"/>
            <a:ext cx="6553200" cy="1104900"/>
          </a:xfrm>
          <a:prstGeom prst="rect">
            <a:avLst/>
          </a:prstGeom>
          <a:noFill/>
          <a:ln w="9525">
            <a:noFill/>
            <a:miter lim="800000"/>
            <a:headEnd/>
            <a:tailEnd/>
          </a:ln>
        </p:spPr>
        <p:txBody>
          <a:bodyPr/>
          <a:lstStyle/>
          <a:p>
            <a:pPr>
              <a:spcBef>
                <a:spcPct val="20000"/>
              </a:spcBef>
              <a:buFont typeface="Arial" charset="0"/>
              <a:buNone/>
              <a:defRPr/>
            </a:pPr>
            <a:endParaRPr lang="el-GR" sz="2200" b="1" i="1" dirty="0">
              <a:solidFill>
                <a:schemeClr val="tx2">
                  <a:lumMod val="75000"/>
                </a:schemeClr>
              </a:solidFill>
              <a:latin typeface="Calibri" pitchFamily="34" charset="0"/>
            </a:endParaRPr>
          </a:p>
          <a:p>
            <a:pPr>
              <a:spcBef>
                <a:spcPct val="20000"/>
              </a:spcBef>
              <a:buFont typeface="Arial" charset="0"/>
              <a:buNone/>
              <a:defRPr/>
            </a:pPr>
            <a:endParaRPr lang="el-GR" sz="2200" b="1" i="1" dirty="0">
              <a:solidFill>
                <a:schemeClr val="tx2">
                  <a:lumMod val="75000"/>
                </a:schemeClr>
              </a:solidFill>
              <a:latin typeface="Calibri" pitchFamily="34" charset="0"/>
            </a:endParaRPr>
          </a:p>
        </p:txBody>
      </p:sp>
      <p:sp>
        <p:nvSpPr>
          <p:cNvPr id="14" name="13 - TextBox"/>
          <p:cNvSpPr txBox="1"/>
          <p:nvPr/>
        </p:nvSpPr>
        <p:spPr>
          <a:xfrm>
            <a:off x="0" y="1357313"/>
            <a:ext cx="9144000" cy="2062162"/>
          </a:xfrm>
          <a:prstGeom prst="rect">
            <a:avLst/>
          </a:prstGeom>
          <a:noFill/>
        </p:spPr>
        <p:txBody>
          <a:bodyPr>
            <a:spAutoFit/>
          </a:bodyPr>
          <a:lstStyle/>
          <a:p>
            <a:pPr algn="ctr">
              <a:defRPr/>
            </a:pPr>
            <a:r>
              <a:rPr lang="el-GR" sz="3200" b="1" dirty="0">
                <a:solidFill>
                  <a:srgbClr val="376092"/>
                </a:solidFill>
                <a:effectLst>
                  <a:outerShdw blurRad="38100" dist="38100" dir="2700000" algn="tl">
                    <a:srgbClr val="C0C0C0"/>
                  </a:outerShdw>
                </a:effectLst>
              </a:rPr>
              <a:t>Τεχνική Ημερίδα</a:t>
            </a:r>
          </a:p>
          <a:p>
            <a:pPr algn="ctr">
              <a:buFont typeface="Arial" charset="0"/>
              <a:buChar char="•"/>
              <a:defRPr/>
            </a:pPr>
            <a:r>
              <a:rPr lang="el-GR" sz="3200" b="1" dirty="0">
                <a:solidFill>
                  <a:srgbClr val="376092"/>
                </a:solidFill>
                <a:effectLst>
                  <a:outerShdw blurRad="38100" dist="38100" dir="2700000" algn="tl">
                    <a:srgbClr val="C0C0C0"/>
                  </a:outerShdw>
                </a:effectLst>
              </a:rPr>
              <a:t>Χρηματοοικονομικοί και Συμβατικοί κανόνες </a:t>
            </a:r>
          </a:p>
          <a:p>
            <a:pPr algn="ctr">
              <a:buFont typeface="Arial" charset="0"/>
              <a:buChar char="•"/>
              <a:defRPr/>
            </a:pPr>
            <a:r>
              <a:rPr lang="el-GR" sz="3200" b="1" dirty="0">
                <a:solidFill>
                  <a:srgbClr val="376092"/>
                </a:solidFill>
                <a:effectLst>
                  <a:outerShdw blurRad="38100" dist="38100" dir="2700000" algn="tl">
                    <a:srgbClr val="C0C0C0"/>
                  </a:outerShdw>
                </a:effectLst>
              </a:rPr>
              <a:t>Διενέργεια ελέγχων - Δικαιολογητικά </a:t>
            </a:r>
          </a:p>
          <a:p>
            <a:pPr algn="ctr">
              <a:defRPr/>
            </a:pPr>
            <a:r>
              <a:rPr lang="el-GR" sz="3200" b="1" dirty="0">
                <a:effectLst>
                  <a:outerShdw blurRad="38100" dist="38100" dir="2700000" algn="tl">
                    <a:srgbClr val="C0C0C0"/>
                  </a:outerShdw>
                </a:effectLst>
              </a:rPr>
              <a:t>Αθήνα, 02/10/2015 </a:t>
            </a:r>
          </a:p>
        </p:txBody>
      </p:sp>
      <p:sp>
        <p:nvSpPr>
          <p:cNvPr id="13" name="6 - TextBox"/>
          <p:cNvSpPr txBox="1"/>
          <p:nvPr/>
        </p:nvSpPr>
        <p:spPr>
          <a:xfrm rot="10800000" flipH="1" flipV="1">
            <a:off x="6662207" y="6357441"/>
            <a:ext cx="2342639" cy="369332"/>
          </a:xfrm>
          <a:prstGeom prst="rect">
            <a:avLst/>
          </a:prstGeom>
          <a:blipFill>
            <a:blip r:embed="rId5" cstate="print"/>
            <a:tile tx="0" ty="0" sx="100000" sy="100000" flip="none" algn="tl"/>
          </a:blipFill>
          <a:effectLst>
            <a:glow rad="63500">
              <a:schemeClr val="accent4">
                <a:satMod val="175000"/>
                <a:alpha val="40000"/>
              </a:schemeClr>
            </a:glow>
            <a:outerShdw blurRad="50800" dist="50800" dir="5400000" algn="ctr" rotWithShape="0">
              <a:schemeClr val="accent1">
                <a:lumMod val="75000"/>
              </a:schemeClr>
            </a:outerShdw>
          </a:effectLst>
        </p:spPr>
        <p:txBody>
          <a:bodyPr>
            <a:spAutoFit/>
          </a:bodyPr>
          <a:lstStyle>
            <a:defPPr>
              <a:defRPr lang="el-G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r>
              <a:rPr lang="el-GR" b="1" i="1" dirty="0">
                <a:solidFill>
                  <a:srgbClr val="000000"/>
                </a:solidFill>
                <a:effectLst>
                  <a:outerShdw blurRad="38100" dist="38100" dir="2700000" algn="tl">
                    <a:srgbClr val="C0C0C0"/>
                  </a:outerShdw>
                </a:effectLst>
                <a:latin typeface="Calibri" pitchFamily="34" charset="0"/>
              </a:rPr>
              <a:t>Εκπαίδευση Ενηλίκων</a:t>
            </a:r>
          </a:p>
        </p:txBody>
      </p:sp>
    </p:spTree>
  </p:cSld>
  <p:clrMapOvr>
    <a:masterClrMapping/>
  </p:clrMapOvr>
  <p:transition>
    <p:diamon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0" y="0"/>
            <a:ext cx="9144000" cy="134143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pic>
        <p:nvPicPr>
          <p:cNvPr id="33794" name="4 - Εικόνα" descr="iky.png"/>
          <p:cNvPicPr>
            <a:picLocks noChangeAspect="1"/>
          </p:cNvPicPr>
          <p:nvPr/>
        </p:nvPicPr>
        <p:blipFill>
          <a:blip r:embed="rId3"/>
          <a:srcRect/>
          <a:stretch>
            <a:fillRect/>
          </a:stretch>
        </p:blipFill>
        <p:spPr bwMode="auto">
          <a:xfrm>
            <a:off x="7829550" y="115888"/>
            <a:ext cx="1189038" cy="1111250"/>
          </a:xfrm>
          <a:prstGeom prst="rect">
            <a:avLst/>
          </a:prstGeom>
          <a:noFill/>
          <a:ln w="9525">
            <a:noFill/>
            <a:miter lim="800000"/>
            <a:headEnd/>
            <a:tailEnd/>
          </a:ln>
        </p:spPr>
      </p:pic>
      <p:pic>
        <p:nvPicPr>
          <p:cNvPr id="33795" name="4 - Εικόνα" descr="EU flag-Erasmus+_vect_POS.jpg"/>
          <p:cNvPicPr>
            <a:picLocks noChangeAspect="1"/>
          </p:cNvPicPr>
          <p:nvPr/>
        </p:nvPicPr>
        <p:blipFill>
          <a:blip r:embed="rId4"/>
          <a:srcRect/>
          <a:stretch>
            <a:fillRect/>
          </a:stretch>
        </p:blipFill>
        <p:spPr bwMode="auto">
          <a:xfrm>
            <a:off x="0" y="188913"/>
            <a:ext cx="2676525" cy="765175"/>
          </a:xfrm>
          <a:prstGeom prst="rect">
            <a:avLst/>
          </a:prstGeom>
          <a:noFill/>
          <a:ln w="9525">
            <a:noFill/>
            <a:miter lim="800000"/>
            <a:headEnd/>
            <a:tailEnd/>
          </a:ln>
        </p:spPr>
      </p:pic>
      <p:sp>
        <p:nvSpPr>
          <p:cNvPr id="10" name="1 - Τίτλος"/>
          <p:cNvSpPr txBox="1">
            <a:spLocks/>
          </p:cNvSpPr>
          <p:nvPr/>
        </p:nvSpPr>
        <p:spPr>
          <a:xfrm>
            <a:off x="500063" y="1125538"/>
            <a:ext cx="8229600" cy="1079500"/>
          </a:xfrm>
          <a:prstGeom prst="rect">
            <a:avLst/>
          </a:prstGeom>
        </p:spPr>
        <p:txBody>
          <a:bodyPr anchor="ctr">
            <a:normAutofit/>
          </a:bodyPr>
          <a:lstStyle/>
          <a:p>
            <a:pPr algn="ctr">
              <a:defRPr/>
            </a:pPr>
            <a:r>
              <a:rPr lang="el-GR" sz="3200" b="1" dirty="0">
                <a:solidFill>
                  <a:srgbClr val="FF0000"/>
                </a:solidFill>
                <a:effectLst>
                  <a:outerShdw blurRad="38100" dist="38100" dir="2700000" algn="tl">
                    <a:srgbClr val="C0C0C0"/>
                  </a:outerShdw>
                </a:effectLst>
                <a:latin typeface="Arial" pitchFamily="34" charset="0"/>
                <a:cs typeface="Arial" pitchFamily="34" charset="0"/>
              </a:rPr>
              <a:t>Χρηματοοικονομικοί κανόνες  </a:t>
            </a:r>
          </a:p>
        </p:txBody>
      </p:sp>
      <p:sp>
        <p:nvSpPr>
          <p:cNvPr id="33797" name="Rectangle 8"/>
          <p:cNvSpPr>
            <a:spLocks noChangeArrowheads="1"/>
          </p:cNvSpPr>
          <p:nvPr/>
        </p:nvSpPr>
        <p:spPr bwMode="auto">
          <a:xfrm>
            <a:off x="428625" y="1928813"/>
            <a:ext cx="8143875" cy="822325"/>
          </a:xfrm>
          <a:prstGeom prst="rect">
            <a:avLst/>
          </a:prstGeom>
          <a:noFill/>
          <a:ln w="9525">
            <a:noFill/>
            <a:miter lim="800000"/>
            <a:headEnd/>
            <a:tailEnd/>
          </a:ln>
        </p:spPr>
        <p:txBody>
          <a:bodyPr>
            <a:spAutoFit/>
          </a:bodyPr>
          <a:lstStyle/>
          <a:p>
            <a:pPr algn="ctr"/>
            <a:r>
              <a:rPr lang="el-GR" sz="2400" b="1" dirty="0"/>
              <a:t>Επιχορήγηση για την κάλυψη των οργανωτικών δαπανών</a:t>
            </a:r>
          </a:p>
        </p:txBody>
      </p:sp>
      <p:cxnSp>
        <p:nvCxnSpPr>
          <p:cNvPr id="11" name="Straight Connector 10"/>
          <p:cNvCxnSpPr/>
          <p:nvPr/>
        </p:nvCxnSpPr>
        <p:spPr>
          <a:xfrm>
            <a:off x="500034" y="1928802"/>
            <a:ext cx="7992888" cy="0"/>
          </a:xfrm>
          <a:prstGeom prst="line">
            <a:avLst/>
          </a:prstGeom>
          <a:ln w="25400">
            <a:solidFill>
              <a:schemeClr val="tx2">
                <a:lumMod val="75000"/>
              </a:schemeClr>
            </a:solidFill>
          </a:ln>
          <a:effectLst>
            <a:glow rad="63500">
              <a:schemeClr val="accent1">
                <a:satMod val="175000"/>
                <a:alpha val="40000"/>
              </a:schemeClr>
            </a:glow>
            <a:reflection blurRad="6350" stA="50000" endA="300" endPos="38500" dist="50800" dir="5400000" sy="-100000" algn="bl" rotWithShape="0"/>
            <a:softEdge rad="12700"/>
          </a:effectLst>
        </p:spPr>
        <p:style>
          <a:lnRef idx="1">
            <a:schemeClr val="accent1"/>
          </a:lnRef>
          <a:fillRef idx="0">
            <a:schemeClr val="accent1"/>
          </a:fillRef>
          <a:effectRef idx="0">
            <a:schemeClr val="accent1"/>
          </a:effectRef>
          <a:fontRef idx="minor">
            <a:schemeClr val="tx1"/>
          </a:fontRef>
        </p:style>
      </p:cxnSp>
      <p:sp>
        <p:nvSpPr>
          <p:cNvPr id="12" name="6 - TextBox"/>
          <p:cNvSpPr txBox="1"/>
          <p:nvPr/>
        </p:nvSpPr>
        <p:spPr>
          <a:xfrm rot="10800000" flipH="1" flipV="1">
            <a:off x="6662207" y="6357441"/>
            <a:ext cx="2342639" cy="369332"/>
          </a:xfrm>
          <a:prstGeom prst="rect">
            <a:avLst/>
          </a:prstGeom>
          <a:blipFill>
            <a:blip r:embed="rId5" cstate="print"/>
            <a:tile tx="0" ty="0" sx="100000" sy="100000" flip="none" algn="tl"/>
          </a:blipFill>
          <a:effectLst>
            <a:glow rad="63500">
              <a:schemeClr val="accent4">
                <a:satMod val="175000"/>
                <a:alpha val="40000"/>
              </a:schemeClr>
            </a:glow>
            <a:outerShdw blurRad="50800" dist="50800" dir="5400000" algn="ctr" rotWithShape="0">
              <a:schemeClr val="accent1">
                <a:lumMod val="75000"/>
              </a:schemeClr>
            </a:outerShdw>
          </a:effectLst>
        </p:spPr>
        <p:txBody>
          <a:bodyPr>
            <a:spAutoFit/>
          </a:bodyPr>
          <a:lstStyle>
            <a:defPPr>
              <a:defRPr lang="el-G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r>
              <a:rPr lang="el-GR" b="1" i="1" dirty="0">
                <a:solidFill>
                  <a:srgbClr val="000000"/>
                </a:solidFill>
                <a:effectLst>
                  <a:outerShdw blurRad="38100" dist="38100" dir="2700000" algn="tl">
                    <a:srgbClr val="C0C0C0"/>
                  </a:outerShdw>
                </a:effectLst>
                <a:latin typeface="Calibri" pitchFamily="34" charset="0"/>
              </a:rPr>
              <a:t>Εκπαίδευση Ενηλίκων</a:t>
            </a:r>
          </a:p>
        </p:txBody>
      </p:sp>
      <p:sp>
        <p:nvSpPr>
          <p:cNvPr id="16" name="15 - Στρογγυλεμένο ορθογώνιο"/>
          <p:cNvSpPr/>
          <p:nvPr/>
        </p:nvSpPr>
        <p:spPr>
          <a:xfrm>
            <a:off x="323850" y="2997200"/>
            <a:ext cx="8143875" cy="3217863"/>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algn="ctr">
              <a:defRPr/>
            </a:pPr>
            <a:r>
              <a:rPr lang="el-GR" sz="2000" dirty="0"/>
              <a:t>Το ποσό της επιχορήγησης υπολογίζεται αυτόματα από το Εργαλείο Κινητικότητας (</a:t>
            </a:r>
            <a:r>
              <a:rPr lang="el-GR" sz="2000" dirty="0" err="1"/>
              <a:t>Mobility</a:t>
            </a:r>
            <a:r>
              <a:rPr lang="el-GR" sz="2000" dirty="0"/>
              <a:t> </a:t>
            </a:r>
            <a:r>
              <a:rPr lang="el-GR" sz="2000" dirty="0" err="1"/>
              <a:t>Tool</a:t>
            </a:r>
            <a:r>
              <a:rPr lang="el-GR" sz="2000" dirty="0"/>
              <a:t>) βάσει του συνολικού αριθμού των δραστηριοτήτων κινητικότητας  που δηλώνει ο δικαιούχος στο Εργαλείο Κινητικότητας (</a:t>
            </a:r>
            <a:r>
              <a:rPr lang="el-GR" sz="2000" dirty="0" err="1"/>
              <a:t>Mobility</a:t>
            </a:r>
            <a:r>
              <a:rPr lang="el-GR" sz="2000" dirty="0"/>
              <a:t> </a:t>
            </a:r>
            <a:r>
              <a:rPr lang="el-GR" sz="2000" dirty="0" err="1"/>
              <a:t>Tool</a:t>
            </a:r>
            <a:r>
              <a:rPr lang="el-GR" sz="2000" dirty="0"/>
              <a:t>). </a:t>
            </a:r>
            <a:endParaRPr lang="en-US" sz="2000" dirty="0"/>
          </a:p>
          <a:p>
            <a:pPr algn="ctr">
              <a:defRPr/>
            </a:pPr>
            <a:endParaRPr lang="en-US" sz="2000" dirty="0"/>
          </a:p>
          <a:p>
            <a:pPr algn="ctr">
              <a:defRPr/>
            </a:pPr>
            <a:r>
              <a:rPr lang="el-GR" sz="2000" dirty="0"/>
              <a:t>Τα ποσά επιχορήγησης για την κάλυψη των οργανωτικών δαπανών έχουν οριστεί ως εξής: έως και τον 100</a:t>
            </a:r>
            <a:r>
              <a:rPr lang="el-GR" sz="2000" baseline="30000" dirty="0"/>
              <a:t>ο </a:t>
            </a:r>
            <a:r>
              <a:rPr lang="el-GR" sz="2000" dirty="0"/>
              <a:t>συμμετέχοντα: </a:t>
            </a:r>
            <a:r>
              <a:rPr lang="el-GR" sz="2000" dirty="0">
                <a:solidFill>
                  <a:srgbClr val="FF0000"/>
                </a:solidFill>
              </a:rPr>
              <a:t>350 ευρώ </a:t>
            </a:r>
            <a:r>
              <a:rPr lang="el-GR" sz="2000" dirty="0"/>
              <a:t>ανά συμμετέχοντα –και μετά τον 100</a:t>
            </a:r>
            <a:r>
              <a:rPr lang="el-GR" sz="2000" baseline="30000" dirty="0"/>
              <a:t>ο</a:t>
            </a:r>
            <a:r>
              <a:rPr lang="el-GR" sz="2000" dirty="0"/>
              <a:t> συμμετέχοντα: </a:t>
            </a:r>
            <a:r>
              <a:rPr lang="el-GR" sz="2000" dirty="0">
                <a:solidFill>
                  <a:srgbClr val="FF0000"/>
                </a:solidFill>
              </a:rPr>
              <a:t>200 ευρώ </a:t>
            </a:r>
            <a:r>
              <a:rPr lang="el-GR" sz="2000" dirty="0"/>
              <a:t>για κάθε επιπλέον συμμετέχοντα</a:t>
            </a:r>
            <a:r>
              <a:rPr lang="el-GR" dirty="0"/>
              <a:t>.</a:t>
            </a:r>
          </a:p>
        </p:txBody>
      </p:sp>
    </p:spTree>
  </p:cSld>
  <p:clrMapOvr>
    <a:masterClrMapping/>
  </p:clrMapOvr>
  <p:transition>
    <p:diamon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0" y="0"/>
            <a:ext cx="9144000" cy="134143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pic>
        <p:nvPicPr>
          <p:cNvPr id="35842" name="4 - Εικόνα" descr="iky.png"/>
          <p:cNvPicPr>
            <a:picLocks noChangeAspect="1"/>
          </p:cNvPicPr>
          <p:nvPr/>
        </p:nvPicPr>
        <p:blipFill>
          <a:blip r:embed="rId3"/>
          <a:srcRect/>
          <a:stretch>
            <a:fillRect/>
          </a:stretch>
        </p:blipFill>
        <p:spPr bwMode="auto">
          <a:xfrm>
            <a:off x="7829550" y="115888"/>
            <a:ext cx="1189038" cy="1111250"/>
          </a:xfrm>
          <a:prstGeom prst="rect">
            <a:avLst/>
          </a:prstGeom>
          <a:noFill/>
          <a:ln w="9525">
            <a:noFill/>
            <a:miter lim="800000"/>
            <a:headEnd/>
            <a:tailEnd/>
          </a:ln>
        </p:spPr>
      </p:pic>
      <p:pic>
        <p:nvPicPr>
          <p:cNvPr id="35843" name="4 - Εικόνα" descr="EU flag-Erasmus+_vect_POS.jpg"/>
          <p:cNvPicPr>
            <a:picLocks noChangeAspect="1"/>
          </p:cNvPicPr>
          <p:nvPr/>
        </p:nvPicPr>
        <p:blipFill>
          <a:blip r:embed="rId4"/>
          <a:srcRect/>
          <a:stretch>
            <a:fillRect/>
          </a:stretch>
        </p:blipFill>
        <p:spPr bwMode="auto">
          <a:xfrm>
            <a:off x="0" y="188913"/>
            <a:ext cx="2676525" cy="765175"/>
          </a:xfrm>
          <a:prstGeom prst="rect">
            <a:avLst/>
          </a:prstGeom>
          <a:noFill/>
          <a:ln w="9525">
            <a:noFill/>
            <a:miter lim="800000"/>
            <a:headEnd/>
            <a:tailEnd/>
          </a:ln>
        </p:spPr>
      </p:pic>
      <p:sp>
        <p:nvSpPr>
          <p:cNvPr id="10" name="1 - Τίτλος"/>
          <p:cNvSpPr txBox="1">
            <a:spLocks/>
          </p:cNvSpPr>
          <p:nvPr/>
        </p:nvSpPr>
        <p:spPr>
          <a:xfrm>
            <a:off x="500063" y="1125538"/>
            <a:ext cx="8229600" cy="1079500"/>
          </a:xfrm>
          <a:prstGeom prst="rect">
            <a:avLst/>
          </a:prstGeom>
        </p:spPr>
        <p:txBody>
          <a:bodyPr anchor="ctr">
            <a:normAutofit/>
          </a:bodyPr>
          <a:lstStyle/>
          <a:p>
            <a:pPr algn="ctr">
              <a:defRPr/>
            </a:pPr>
            <a:r>
              <a:rPr lang="el-GR" sz="3200" b="1" dirty="0">
                <a:solidFill>
                  <a:srgbClr val="FF0000"/>
                </a:solidFill>
                <a:effectLst>
                  <a:outerShdw blurRad="38100" dist="38100" dir="2700000" algn="tl">
                    <a:srgbClr val="C0C0C0"/>
                  </a:outerShdw>
                </a:effectLst>
                <a:latin typeface="Arial" pitchFamily="34" charset="0"/>
                <a:cs typeface="Arial" pitchFamily="34" charset="0"/>
              </a:rPr>
              <a:t>Χρηματοοικονομικοί κανόνες  </a:t>
            </a:r>
          </a:p>
        </p:txBody>
      </p:sp>
      <p:sp>
        <p:nvSpPr>
          <p:cNvPr id="35845" name="Rectangle 8"/>
          <p:cNvSpPr>
            <a:spLocks noChangeArrowheads="1"/>
          </p:cNvSpPr>
          <p:nvPr/>
        </p:nvSpPr>
        <p:spPr bwMode="auto">
          <a:xfrm>
            <a:off x="428625" y="1928813"/>
            <a:ext cx="8143875" cy="457200"/>
          </a:xfrm>
          <a:prstGeom prst="rect">
            <a:avLst/>
          </a:prstGeom>
          <a:noFill/>
          <a:ln w="9525">
            <a:noFill/>
            <a:miter lim="800000"/>
            <a:headEnd/>
            <a:tailEnd/>
          </a:ln>
        </p:spPr>
        <p:txBody>
          <a:bodyPr>
            <a:spAutoFit/>
          </a:bodyPr>
          <a:lstStyle/>
          <a:p>
            <a:pPr algn="ctr"/>
            <a:r>
              <a:rPr lang="el-GR" sz="2400" b="1"/>
              <a:t>Επιχορήγηση για την κάλυψη των διδάκτρων</a:t>
            </a:r>
          </a:p>
        </p:txBody>
      </p:sp>
      <p:cxnSp>
        <p:nvCxnSpPr>
          <p:cNvPr id="11" name="Straight Connector 10"/>
          <p:cNvCxnSpPr/>
          <p:nvPr/>
        </p:nvCxnSpPr>
        <p:spPr>
          <a:xfrm>
            <a:off x="571472" y="1928802"/>
            <a:ext cx="7992888" cy="0"/>
          </a:xfrm>
          <a:prstGeom prst="line">
            <a:avLst/>
          </a:prstGeom>
          <a:ln w="25400">
            <a:solidFill>
              <a:schemeClr val="tx2">
                <a:lumMod val="75000"/>
              </a:schemeClr>
            </a:solidFill>
          </a:ln>
          <a:effectLst>
            <a:glow rad="63500">
              <a:schemeClr val="accent1">
                <a:satMod val="175000"/>
                <a:alpha val="40000"/>
              </a:schemeClr>
            </a:glow>
            <a:reflection blurRad="6350" stA="50000" endA="300" endPos="38500" dist="50800" dir="5400000" sy="-100000" algn="bl" rotWithShape="0"/>
            <a:softEdge rad="12700"/>
          </a:effectLst>
        </p:spPr>
        <p:style>
          <a:lnRef idx="1">
            <a:schemeClr val="accent1"/>
          </a:lnRef>
          <a:fillRef idx="0">
            <a:schemeClr val="accent1"/>
          </a:fillRef>
          <a:effectRef idx="0">
            <a:schemeClr val="accent1"/>
          </a:effectRef>
          <a:fontRef idx="minor">
            <a:schemeClr val="tx1"/>
          </a:fontRef>
        </p:style>
      </p:cxnSp>
      <p:sp>
        <p:nvSpPr>
          <p:cNvPr id="12" name="6 - TextBox"/>
          <p:cNvSpPr txBox="1"/>
          <p:nvPr/>
        </p:nvSpPr>
        <p:spPr>
          <a:xfrm rot="10800000" flipH="1" flipV="1">
            <a:off x="6662207" y="6357441"/>
            <a:ext cx="2342639" cy="369332"/>
          </a:xfrm>
          <a:prstGeom prst="rect">
            <a:avLst/>
          </a:prstGeom>
          <a:blipFill>
            <a:blip r:embed="rId5" cstate="print"/>
            <a:tile tx="0" ty="0" sx="100000" sy="100000" flip="none" algn="tl"/>
          </a:blipFill>
          <a:effectLst>
            <a:glow rad="63500">
              <a:schemeClr val="accent4">
                <a:satMod val="175000"/>
                <a:alpha val="40000"/>
              </a:schemeClr>
            </a:glow>
            <a:outerShdw blurRad="50800" dist="50800" dir="5400000" algn="ctr" rotWithShape="0">
              <a:schemeClr val="accent1">
                <a:lumMod val="75000"/>
              </a:schemeClr>
            </a:outerShdw>
          </a:effectLst>
        </p:spPr>
        <p:txBody>
          <a:bodyPr>
            <a:spAutoFit/>
          </a:bodyPr>
          <a:lstStyle>
            <a:defPPr>
              <a:defRPr lang="el-G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r>
              <a:rPr lang="el-GR" b="1" i="1" dirty="0">
                <a:solidFill>
                  <a:srgbClr val="000000"/>
                </a:solidFill>
                <a:effectLst>
                  <a:outerShdw blurRad="38100" dist="38100" dir="2700000" algn="tl">
                    <a:srgbClr val="C0C0C0"/>
                  </a:outerShdw>
                </a:effectLst>
                <a:latin typeface="Calibri" pitchFamily="34" charset="0"/>
              </a:rPr>
              <a:t>Εκπαίδευση Ενηλίκων</a:t>
            </a:r>
          </a:p>
        </p:txBody>
      </p:sp>
      <p:sp>
        <p:nvSpPr>
          <p:cNvPr id="16" name="15 - Στρογγυλεμένο ορθογώνιο"/>
          <p:cNvSpPr/>
          <p:nvPr/>
        </p:nvSpPr>
        <p:spPr>
          <a:xfrm>
            <a:off x="395288" y="2492375"/>
            <a:ext cx="8143875" cy="3436938"/>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algn="ctr">
              <a:defRPr/>
            </a:pPr>
            <a:r>
              <a:rPr lang="el-GR" sz="2000" dirty="0"/>
              <a:t>Για τον υπολογισμό της επιχορήγησης για την κάλυψη των διδάκτρων λαμβάνονται υπόψη μόνο οι πραγματικές ημέρες κατά τις οποίες πραγματοποιούνται τα μαθήματα.</a:t>
            </a:r>
          </a:p>
          <a:p>
            <a:pPr algn="ctr">
              <a:defRPr/>
            </a:pPr>
            <a:r>
              <a:rPr lang="el-GR" sz="2000" dirty="0"/>
              <a:t>Το ποσό της επιχορήγησης για την κάλυψη των διδάκτρων υπολογίζεται από το Εργαλείο Κινητικότητας (</a:t>
            </a:r>
            <a:r>
              <a:rPr lang="el-GR" sz="2000" dirty="0" err="1"/>
              <a:t>Mobility</a:t>
            </a:r>
            <a:r>
              <a:rPr lang="el-GR" sz="2000" dirty="0"/>
              <a:t> </a:t>
            </a:r>
            <a:r>
              <a:rPr lang="el-GR" sz="2000" dirty="0" err="1"/>
              <a:t>Tool</a:t>
            </a:r>
            <a:r>
              <a:rPr lang="el-GR" sz="2000" dirty="0"/>
              <a:t>) βάσει του ισχύοντος ποσού χρηματοδοτικής συνεισφοράς ανά κόστος μονάδας δαπάνης, το οποίο έχει οριστεί στα </a:t>
            </a:r>
            <a:r>
              <a:rPr lang="el-GR" sz="2000" dirty="0">
                <a:solidFill>
                  <a:srgbClr val="FF0000"/>
                </a:solidFill>
              </a:rPr>
              <a:t>70 ευρώ </a:t>
            </a:r>
            <a:r>
              <a:rPr lang="el-GR" sz="2000" dirty="0"/>
              <a:t>ημερησίως ανά συμμετέχοντα. Ως ανώτατο ποσό επιχορήγησης έχουν οριστεί τα </a:t>
            </a:r>
            <a:r>
              <a:rPr lang="el-GR" sz="2000" dirty="0">
                <a:solidFill>
                  <a:srgbClr val="FF0000"/>
                </a:solidFill>
              </a:rPr>
              <a:t>700 ευρώ </a:t>
            </a:r>
            <a:r>
              <a:rPr lang="el-GR" sz="2000" dirty="0"/>
              <a:t>ανά συμμετέχοντα ανά σειρά μαθημάτων (</a:t>
            </a:r>
            <a:r>
              <a:rPr lang="en-US" sz="2000" dirty="0"/>
              <a:t>course</a:t>
            </a:r>
            <a:r>
              <a:rPr lang="el-GR" sz="2000" dirty="0"/>
              <a:t>).</a:t>
            </a:r>
          </a:p>
        </p:txBody>
      </p:sp>
    </p:spTree>
  </p:cSld>
  <p:clrMapOvr>
    <a:masterClrMapping/>
  </p:clrMapOvr>
  <p:transition>
    <p:diamon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0" y="0"/>
            <a:ext cx="9144000" cy="134143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pic>
        <p:nvPicPr>
          <p:cNvPr id="37890" name="4 - Εικόνα" descr="iky.png"/>
          <p:cNvPicPr>
            <a:picLocks noChangeAspect="1"/>
          </p:cNvPicPr>
          <p:nvPr/>
        </p:nvPicPr>
        <p:blipFill>
          <a:blip r:embed="rId3"/>
          <a:srcRect/>
          <a:stretch>
            <a:fillRect/>
          </a:stretch>
        </p:blipFill>
        <p:spPr bwMode="auto">
          <a:xfrm>
            <a:off x="7829550" y="115888"/>
            <a:ext cx="1189038" cy="1111250"/>
          </a:xfrm>
          <a:prstGeom prst="rect">
            <a:avLst/>
          </a:prstGeom>
          <a:noFill/>
          <a:ln w="9525">
            <a:noFill/>
            <a:miter lim="800000"/>
            <a:headEnd/>
            <a:tailEnd/>
          </a:ln>
        </p:spPr>
      </p:pic>
      <p:pic>
        <p:nvPicPr>
          <p:cNvPr id="37891" name="4 - Εικόνα" descr="EU flag-Erasmus+_vect_POS.jpg"/>
          <p:cNvPicPr>
            <a:picLocks noChangeAspect="1"/>
          </p:cNvPicPr>
          <p:nvPr/>
        </p:nvPicPr>
        <p:blipFill>
          <a:blip r:embed="rId4"/>
          <a:srcRect/>
          <a:stretch>
            <a:fillRect/>
          </a:stretch>
        </p:blipFill>
        <p:spPr bwMode="auto">
          <a:xfrm>
            <a:off x="0" y="188913"/>
            <a:ext cx="2676525" cy="765175"/>
          </a:xfrm>
          <a:prstGeom prst="rect">
            <a:avLst/>
          </a:prstGeom>
          <a:noFill/>
          <a:ln w="9525">
            <a:noFill/>
            <a:miter lim="800000"/>
            <a:headEnd/>
            <a:tailEnd/>
          </a:ln>
        </p:spPr>
      </p:pic>
      <p:sp>
        <p:nvSpPr>
          <p:cNvPr id="10" name="1 - Τίτλος"/>
          <p:cNvSpPr txBox="1">
            <a:spLocks/>
          </p:cNvSpPr>
          <p:nvPr/>
        </p:nvSpPr>
        <p:spPr>
          <a:xfrm>
            <a:off x="500063" y="1125538"/>
            <a:ext cx="8229600" cy="1079500"/>
          </a:xfrm>
          <a:prstGeom prst="rect">
            <a:avLst/>
          </a:prstGeom>
        </p:spPr>
        <p:txBody>
          <a:bodyPr anchor="ctr">
            <a:normAutofit/>
          </a:bodyPr>
          <a:lstStyle/>
          <a:p>
            <a:pPr algn="ctr">
              <a:defRPr/>
            </a:pPr>
            <a:r>
              <a:rPr lang="el-GR" sz="3200" b="1" dirty="0">
                <a:solidFill>
                  <a:srgbClr val="FF0000"/>
                </a:solidFill>
                <a:effectLst>
                  <a:outerShdw blurRad="38100" dist="38100" dir="2700000" algn="tl">
                    <a:srgbClr val="C0C0C0"/>
                  </a:outerShdw>
                </a:effectLst>
                <a:latin typeface="Arial" pitchFamily="34" charset="0"/>
                <a:cs typeface="Arial" pitchFamily="34" charset="0"/>
              </a:rPr>
              <a:t>Χρηματοοικονομικοί κανόνες  </a:t>
            </a:r>
          </a:p>
        </p:txBody>
      </p:sp>
      <p:sp>
        <p:nvSpPr>
          <p:cNvPr id="37893" name="Rectangle 8"/>
          <p:cNvSpPr>
            <a:spLocks noChangeArrowheads="1"/>
          </p:cNvSpPr>
          <p:nvPr/>
        </p:nvSpPr>
        <p:spPr bwMode="auto">
          <a:xfrm>
            <a:off x="357188" y="2205038"/>
            <a:ext cx="8143875" cy="400050"/>
          </a:xfrm>
          <a:prstGeom prst="rect">
            <a:avLst/>
          </a:prstGeom>
          <a:noFill/>
          <a:ln w="9525">
            <a:noFill/>
            <a:miter lim="800000"/>
            <a:headEnd/>
            <a:tailEnd/>
          </a:ln>
        </p:spPr>
        <p:txBody>
          <a:bodyPr>
            <a:spAutoFit/>
          </a:bodyPr>
          <a:lstStyle/>
          <a:p>
            <a:pPr algn="ctr"/>
            <a:r>
              <a:rPr lang="el-GR" sz="2000" b="1"/>
              <a:t>Τροποποίηση προϋπολογισμού – Μεταφορά κονδυλίων </a:t>
            </a:r>
          </a:p>
        </p:txBody>
      </p:sp>
      <p:cxnSp>
        <p:nvCxnSpPr>
          <p:cNvPr id="11" name="Straight Connector 10"/>
          <p:cNvCxnSpPr/>
          <p:nvPr/>
        </p:nvCxnSpPr>
        <p:spPr>
          <a:xfrm>
            <a:off x="642910" y="2071678"/>
            <a:ext cx="7992888" cy="0"/>
          </a:xfrm>
          <a:prstGeom prst="line">
            <a:avLst/>
          </a:prstGeom>
          <a:ln w="25400">
            <a:solidFill>
              <a:schemeClr val="tx2">
                <a:lumMod val="75000"/>
              </a:schemeClr>
            </a:solidFill>
          </a:ln>
          <a:effectLst>
            <a:glow rad="63500">
              <a:schemeClr val="accent1">
                <a:satMod val="175000"/>
                <a:alpha val="40000"/>
              </a:schemeClr>
            </a:glow>
            <a:reflection blurRad="6350" stA="50000" endA="300" endPos="38500" dist="50800" dir="5400000" sy="-100000" algn="bl" rotWithShape="0"/>
            <a:softEdge rad="12700"/>
          </a:effectLst>
        </p:spPr>
        <p:style>
          <a:lnRef idx="1">
            <a:schemeClr val="accent1"/>
          </a:lnRef>
          <a:fillRef idx="0">
            <a:schemeClr val="accent1"/>
          </a:fillRef>
          <a:effectRef idx="0">
            <a:schemeClr val="accent1"/>
          </a:effectRef>
          <a:fontRef idx="minor">
            <a:schemeClr val="tx1"/>
          </a:fontRef>
        </p:style>
      </p:cxnSp>
      <p:sp>
        <p:nvSpPr>
          <p:cNvPr id="12" name="6 - TextBox"/>
          <p:cNvSpPr txBox="1"/>
          <p:nvPr/>
        </p:nvSpPr>
        <p:spPr>
          <a:xfrm rot="10800000" flipH="1" flipV="1">
            <a:off x="6662207" y="6357441"/>
            <a:ext cx="2342639" cy="369332"/>
          </a:xfrm>
          <a:prstGeom prst="rect">
            <a:avLst/>
          </a:prstGeom>
          <a:blipFill>
            <a:blip r:embed="rId5" cstate="print"/>
            <a:tile tx="0" ty="0" sx="100000" sy="100000" flip="none" algn="tl"/>
          </a:blipFill>
          <a:effectLst>
            <a:glow rad="63500">
              <a:schemeClr val="accent4">
                <a:satMod val="175000"/>
                <a:alpha val="40000"/>
              </a:schemeClr>
            </a:glow>
            <a:outerShdw blurRad="50800" dist="50800" dir="5400000" algn="ctr" rotWithShape="0">
              <a:schemeClr val="accent1">
                <a:lumMod val="75000"/>
              </a:schemeClr>
            </a:outerShdw>
          </a:effectLst>
        </p:spPr>
        <p:txBody>
          <a:bodyPr>
            <a:spAutoFit/>
          </a:bodyPr>
          <a:lstStyle>
            <a:defPPr>
              <a:defRPr lang="el-G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r>
              <a:rPr lang="el-GR" b="1" i="1" dirty="0">
                <a:solidFill>
                  <a:srgbClr val="000000"/>
                </a:solidFill>
                <a:effectLst>
                  <a:outerShdw blurRad="38100" dist="38100" dir="2700000" algn="tl">
                    <a:srgbClr val="C0C0C0"/>
                  </a:outerShdw>
                </a:effectLst>
                <a:latin typeface="Calibri" pitchFamily="34" charset="0"/>
              </a:rPr>
              <a:t>Εκπαίδευση Ενηλίκων</a:t>
            </a:r>
          </a:p>
        </p:txBody>
      </p:sp>
      <p:sp>
        <p:nvSpPr>
          <p:cNvPr id="16" name="15 - Στρογγυλεμένο ορθογώνιο"/>
          <p:cNvSpPr/>
          <p:nvPr/>
        </p:nvSpPr>
        <p:spPr>
          <a:xfrm>
            <a:off x="214313" y="2714625"/>
            <a:ext cx="8143875" cy="1000125"/>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algn="ctr">
              <a:defRPr/>
            </a:pPr>
            <a:r>
              <a:rPr lang="el-GR" dirty="0"/>
              <a:t>Ο δικαιούχος δύναται να μεταφέρει μέχρι και το 100% των κονδυλίων επιχορήγησης για την κάλυψη οργανωτικών δαπανών στα κονδύλια επιχορήγησης για την κάλυψη δαπανών ταξιδίου και ατομικών δαπανών</a:t>
            </a:r>
          </a:p>
          <a:p>
            <a:pPr algn="ctr">
              <a:defRPr/>
            </a:pPr>
            <a:endParaRPr lang="el-GR" dirty="0"/>
          </a:p>
        </p:txBody>
      </p:sp>
      <p:sp>
        <p:nvSpPr>
          <p:cNvPr id="15" name="14 - Στρογγυλεμένο ορθογώνιο"/>
          <p:cNvSpPr/>
          <p:nvPr/>
        </p:nvSpPr>
        <p:spPr>
          <a:xfrm>
            <a:off x="571500" y="3857625"/>
            <a:ext cx="8143875" cy="1214438"/>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algn="ctr">
              <a:defRPr/>
            </a:pPr>
            <a:r>
              <a:rPr lang="el-GR" dirty="0"/>
              <a:t>Ο δικαιούχος δύναται να μεταφέρει κονδύλια από οποιαδήποτε κατηγορία προϋπολογισμού στα κονδύλια επιχορήγησης για άτομα με ειδικές ανάγκες, ακόμα και στην περίπτωση που δεν είχαν αρχικά προβλεφθεί κονδύλια για άτομα με ειδικές ανάγκες.</a:t>
            </a:r>
          </a:p>
          <a:p>
            <a:pPr algn="ctr">
              <a:defRPr/>
            </a:pPr>
            <a:endParaRPr lang="el-GR" dirty="0"/>
          </a:p>
        </p:txBody>
      </p:sp>
      <p:sp>
        <p:nvSpPr>
          <p:cNvPr id="17" name="16 - Στρογγυλεμένο ορθογώνιο"/>
          <p:cNvSpPr/>
          <p:nvPr/>
        </p:nvSpPr>
        <p:spPr>
          <a:xfrm>
            <a:off x="1000125" y="5286375"/>
            <a:ext cx="8143875" cy="785813"/>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algn="ctr">
              <a:defRPr/>
            </a:pPr>
            <a:r>
              <a:rPr lang="el-GR" dirty="0">
                <a:solidFill>
                  <a:srgbClr val="FF0000"/>
                </a:solidFill>
              </a:rPr>
              <a:t>Ο δικαιούχος δε δύναται να μεταφέρει κονδύλια προϋπολογισμού επιχορήγησης για την κάλυψη οργανωτικών δαπανών</a:t>
            </a:r>
          </a:p>
        </p:txBody>
      </p:sp>
    </p:spTree>
  </p:cSld>
  <p:clrMapOvr>
    <a:masterClrMapping/>
  </p:clrMapOvr>
  <p:transition>
    <p:diamon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 Ορθογώνιο"/>
          <p:cNvSpPr/>
          <p:nvPr/>
        </p:nvSpPr>
        <p:spPr>
          <a:xfrm>
            <a:off x="0" y="0"/>
            <a:ext cx="9144000" cy="134143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a:p>
        </p:txBody>
      </p:sp>
      <p:pic>
        <p:nvPicPr>
          <p:cNvPr id="39938" name="4 - Εικόνα" descr="iky.png"/>
          <p:cNvPicPr>
            <a:picLocks noChangeAspect="1"/>
          </p:cNvPicPr>
          <p:nvPr/>
        </p:nvPicPr>
        <p:blipFill>
          <a:blip r:embed="rId4"/>
          <a:srcRect/>
          <a:stretch>
            <a:fillRect/>
          </a:stretch>
        </p:blipFill>
        <p:spPr bwMode="auto">
          <a:xfrm>
            <a:off x="7829550" y="115888"/>
            <a:ext cx="1189038" cy="1111250"/>
          </a:xfrm>
          <a:prstGeom prst="rect">
            <a:avLst/>
          </a:prstGeom>
          <a:noFill/>
          <a:ln w="9525">
            <a:noFill/>
            <a:miter lim="800000"/>
            <a:headEnd/>
            <a:tailEnd/>
          </a:ln>
        </p:spPr>
      </p:pic>
      <p:pic>
        <p:nvPicPr>
          <p:cNvPr id="39939" name="4 - Εικόνα" descr="EU flag-Erasmus+_vect_POS.jpg"/>
          <p:cNvPicPr>
            <a:picLocks noChangeAspect="1"/>
          </p:cNvPicPr>
          <p:nvPr/>
        </p:nvPicPr>
        <p:blipFill>
          <a:blip r:embed="rId5"/>
          <a:srcRect/>
          <a:stretch>
            <a:fillRect/>
          </a:stretch>
        </p:blipFill>
        <p:spPr bwMode="auto">
          <a:xfrm>
            <a:off x="0" y="188913"/>
            <a:ext cx="2676525" cy="765175"/>
          </a:xfrm>
          <a:prstGeom prst="rect">
            <a:avLst/>
          </a:prstGeom>
          <a:noFill/>
          <a:ln w="9525">
            <a:noFill/>
            <a:miter lim="800000"/>
            <a:headEnd/>
            <a:tailEnd/>
          </a:ln>
        </p:spPr>
      </p:pic>
      <p:sp>
        <p:nvSpPr>
          <p:cNvPr id="25605" name="1 - Τίτλος"/>
          <p:cNvSpPr txBox="1">
            <a:spLocks/>
          </p:cNvSpPr>
          <p:nvPr/>
        </p:nvSpPr>
        <p:spPr bwMode="auto">
          <a:xfrm>
            <a:off x="468313" y="2781300"/>
            <a:ext cx="7772400" cy="1655763"/>
          </a:xfrm>
          <a:prstGeom prst="rect">
            <a:avLst/>
          </a:prstGeom>
          <a:noFill/>
          <a:ln w="9525">
            <a:noFill/>
            <a:miter lim="800000"/>
            <a:headEnd/>
            <a:tailEnd/>
          </a:ln>
        </p:spPr>
        <p:txBody>
          <a:bodyPr anchor="ctr"/>
          <a:lstStyle/>
          <a:p>
            <a:pPr algn="ctr">
              <a:defRPr/>
            </a:pPr>
            <a:r>
              <a:rPr lang="el-GR" sz="4400" b="1" dirty="0">
                <a:solidFill>
                  <a:srgbClr val="376092"/>
                </a:solidFill>
                <a:effectLst>
                  <a:outerShdw blurRad="38100" dist="38100" dir="2700000" algn="tl">
                    <a:srgbClr val="C0C0C0"/>
                  </a:outerShdw>
                </a:effectLst>
              </a:rPr>
              <a:t>Διενέργεια ελέγχων Δικαιολογητικά </a:t>
            </a:r>
          </a:p>
        </p:txBody>
      </p:sp>
      <p:sp>
        <p:nvSpPr>
          <p:cNvPr id="9" name="6 - TextBox"/>
          <p:cNvSpPr txBox="1"/>
          <p:nvPr/>
        </p:nvSpPr>
        <p:spPr>
          <a:xfrm rot="10800000" flipH="1" flipV="1">
            <a:off x="6662207" y="6357441"/>
            <a:ext cx="2342639" cy="369332"/>
          </a:xfrm>
          <a:prstGeom prst="rect">
            <a:avLst/>
          </a:prstGeom>
          <a:blipFill>
            <a:blip r:embed="rId6" cstate="print"/>
            <a:tile tx="0" ty="0" sx="100000" sy="100000" flip="none" algn="tl"/>
          </a:blipFill>
          <a:effectLst>
            <a:glow rad="63500">
              <a:schemeClr val="accent4">
                <a:satMod val="175000"/>
                <a:alpha val="40000"/>
              </a:schemeClr>
            </a:glow>
            <a:outerShdw blurRad="50800" dist="50800" dir="5400000" algn="ctr" rotWithShape="0">
              <a:schemeClr val="accent1">
                <a:lumMod val="75000"/>
              </a:schemeClr>
            </a:outerShdw>
          </a:effectLst>
        </p:spPr>
        <p:txBody>
          <a:bodyPr>
            <a:spAutoFit/>
          </a:bodyPr>
          <a:lstStyle>
            <a:defPPr>
              <a:defRPr lang="el-G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r>
              <a:rPr lang="el-GR" b="1" i="1" dirty="0">
                <a:solidFill>
                  <a:srgbClr val="000000"/>
                </a:solidFill>
                <a:effectLst>
                  <a:outerShdw blurRad="38100" dist="38100" dir="2700000" algn="tl">
                    <a:srgbClr val="C0C0C0"/>
                  </a:outerShdw>
                </a:effectLst>
                <a:latin typeface="Calibri" pitchFamily="34" charset="0"/>
              </a:rPr>
              <a:t>Εκπαίδευση Ενηλίκων</a:t>
            </a:r>
          </a:p>
        </p:txBody>
      </p:sp>
    </p:spTree>
  </p:cSld>
  <p:clrMapOvr>
    <a:masterClrMapping/>
  </p:clrMapOvr>
  <p:transition>
    <p:wipe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85" name="4 - Εικόνα" descr="iky.png"/>
          <p:cNvPicPr>
            <a:picLocks noChangeAspect="1"/>
          </p:cNvPicPr>
          <p:nvPr/>
        </p:nvPicPr>
        <p:blipFill>
          <a:blip r:embed="rId3"/>
          <a:srcRect/>
          <a:stretch>
            <a:fillRect/>
          </a:stretch>
        </p:blipFill>
        <p:spPr bwMode="auto">
          <a:xfrm>
            <a:off x="7829550" y="115888"/>
            <a:ext cx="1189038" cy="1111250"/>
          </a:xfrm>
          <a:prstGeom prst="rect">
            <a:avLst/>
          </a:prstGeom>
          <a:noFill/>
          <a:ln w="9525">
            <a:noFill/>
            <a:miter lim="800000"/>
            <a:headEnd/>
            <a:tailEnd/>
          </a:ln>
        </p:spPr>
      </p:pic>
      <p:pic>
        <p:nvPicPr>
          <p:cNvPr id="41986" name="4 - Εικόνα" descr="EU flag-Erasmus+_vect_POS.jpg"/>
          <p:cNvPicPr>
            <a:picLocks noChangeAspect="1"/>
          </p:cNvPicPr>
          <p:nvPr/>
        </p:nvPicPr>
        <p:blipFill>
          <a:blip r:embed="rId4"/>
          <a:srcRect/>
          <a:stretch>
            <a:fillRect/>
          </a:stretch>
        </p:blipFill>
        <p:spPr bwMode="auto">
          <a:xfrm>
            <a:off x="0" y="188913"/>
            <a:ext cx="2676525" cy="765175"/>
          </a:xfrm>
          <a:prstGeom prst="rect">
            <a:avLst/>
          </a:prstGeom>
          <a:noFill/>
          <a:ln w="9525">
            <a:noFill/>
            <a:miter lim="800000"/>
            <a:headEnd/>
            <a:tailEnd/>
          </a:ln>
        </p:spPr>
      </p:pic>
      <p:sp>
        <p:nvSpPr>
          <p:cNvPr id="10" name="1 - Τίτλος"/>
          <p:cNvSpPr txBox="1">
            <a:spLocks/>
          </p:cNvSpPr>
          <p:nvPr/>
        </p:nvSpPr>
        <p:spPr>
          <a:xfrm>
            <a:off x="500063" y="1125538"/>
            <a:ext cx="8229600" cy="1079500"/>
          </a:xfrm>
          <a:prstGeom prst="rect">
            <a:avLst/>
          </a:prstGeom>
        </p:spPr>
        <p:txBody>
          <a:bodyPr anchor="ctr">
            <a:normAutofit/>
          </a:bodyPr>
          <a:lstStyle/>
          <a:p>
            <a:pPr algn="ctr">
              <a:defRPr/>
            </a:pPr>
            <a:r>
              <a:rPr lang="el-GR" sz="3200" b="1" dirty="0">
                <a:solidFill>
                  <a:srgbClr val="FF0000"/>
                </a:solidFill>
                <a:effectLst>
                  <a:outerShdw blurRad="38100" dist="38100" dir="2700000" algn="tl">
                    <a:srgbClr val="C0C0C0"/>
                  </a:outerShdw>
                </a:effectLst>
                <a:latin typeface="Arial" pitchFamily="34" charset="0"/>
                <a:cs typeface="Arial" pitchFamily="34" charset="0"/>
              </a:rPr>
              <a:t>Έλεγχοι και δικαιολογητικά   </a:t>
            </a:r>
          </a:p>
        </p:txBody>
      </p:sp>
      <p:cxnSp>
        <p:nvCxnSpPr>
          <p:cNvPr id="11" name="Straight Connector 10"/>
          <p:cNvCxnSpPr/>
          <p:nvPr/>
        </p:nvCxnSpPr>
        <p:spPr>
          <a:xfrm>
            <a:off x="714348" y="1889125"/>
            <a:ext cx="7992888" cy="0"/>
          </a:xfrm>
          <a:prstGeom prst="line">
            <a:avLst/>
          </a:prstGeom>
          <a:ln w="25400">
            <a:solidFill>
              <a:schemeClr val="tx2">
                <a:lumMod val="75000"/>
              </a:schemeClr>
            </a:solidFill>
          </a:ln>
          <a:effectLst>
            <a:glow rad="63500">
              <a:schemeClr val="accent1">
                <a:satMod val="175000"/>
                <a:alpha val="40000"/>
              </a:schemeClr>
            </a:glow>
            <a:reflection blurRad="6350" stA="50000" endA="300" endPos="38500" dist="50800" dir="5400000" sy="-100000" algn="bl" rotWithShape="0"/>
            <a:softEdge rad="12700"/>
          </a:effectLst>
        </p:spPr>
        <p:style>
          <a:lnRef idx="1">
            <a:schemeClr val="accent1"/>
          </a:lnRef>
          <a:fillRef idx="0">
            <a:schemeClr val="accent1"/>
          </a:fillRef>
          <a:effectRef idx="0">
            <a:schemeClr val="accent1"/>
          </a:effectRef>
          <a:fontRef idx="minor">
            <a:schemeClr val="tx1"/>
          </a:fontRef>
        </p:style>
      </p:cxnSp>
      <p:sp>
        <p:nvSpPr>
          <p:cNvPr id="12" name="6 - TextBox"/>
          <p:cNvSpPr txBox="1"/>
          <p:nvPr/>
        </p:nvSpPr>
        <p:spPr>
          <a:xfrm rot="10800000" flipH="1" flipV="1">
            <a:off x="6662207" y="6357441"/>
            <a:ext cx="2342639" cy="369332"/>
          </a:xfrm>
          <a:prstGeom prst="rect">
            <a:avLst/>
          </a:prstGeom>
          <a:blipFill>
            <a:blip r:embed="rId5" cstate="print"/>
            <a:tile tx="0" ty="0" sx="100000" sy="100000" flip="none" algn="tl"/>
          </a:blipFill>
          <a:effectLst>
            <a:glow rad="63500">
              <a:schemeClr val="accent4">
                <a:satMod val="175000"/>
                <a:alpha val="40000"/>
              </a:schemeClr>
            </a:glow>
            <a:outerShdw blurRad="50800" dist="50800" dir="5400000" algn="ctr" rotWithShape="0">
              <a:schemeClr val="accent1">
                <a:lumMod val="75000"/>
              </a:schemeClr>
            </a:outerShdw>
          </a:effectLst>
        </p:spPr>
        <p:txBody>
          <a:bodyPr>
            <a:spAutoFit/>
          </a:bodyPr>
          <a:lstStyle>
            <a:defPPr>
              <a:defRPr lang="el-G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r>
              <a:rPr lang="el-GR" b="1" i="1" dirty="0">
                <a:solidFill>
                  <a:srgbClr val="000000"/>
                </a:solidFill>
                <a:effectLst>
                  <a:outerShdw blurRad="38100" dist="38100" dir="2700000" algn="tl">
                    <a:srgbClr val="C0C0C0"/>
                  </a:outerShdw>
                </a:effectLst>
                <a:latin typeface="Calibri" pitchFamily="34" charset="0"/>
              </a:rPr>
              <a:t>Εκπαίδευση Ενηλίκων</a:t>
            </a:r>
          </a:p>
        </p:txBody>
      </p:sp>
      <p:sp>
        <p:nvSpPr>
          <p:cNvPr id="14" name="13 - Έλλειψη"/>
          <p:cNvSpPr/>
          <p:nvPr/>
        </p:nvSpPr>
        <p:spPr>
          <a:xfrm>
            <a:off x="214313" y="3429000"/>
            <a:ext cx="1785937" cy="135731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dirty="0"/>
              <a:t>Έλεγχος τελικής έκθεσης</a:t>
            </a:r>
          </a:p>
        </p:txBody>
      </p:sp>
      <p:sp>
        <p:nvSpPr>
          <p:cNvPr id="18" name="17 - Έλλειψη"/>
          <p:cNvSpPr/>
          <p:nvPr/>
        </p:nvSpPr>
        <p:spPr>
          <a:xfrm>
            <a:off x="2928938" y="4357688"/>
            <a:ext cx="2643187" cy="157164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dirty="0"/>
              <a:t>Έλεγχος  δικαιολογητικών </a:t>
            </a:r>
            <a:r>
              <a:rPr lang="en-US" dirty="0"/>
              <a:t> </a:t>
            </a:r>
            <a:r>
              <a:rPr lang="el-GR" dirty="0"/>
              <a:t>(</a:t>
            </a:r>
            <a:r>
              <a:rPr lang="en-US" dirty="0"/>
              <a:t>desk check)</a:t>
            </a:r>
            <a:endParaRPr lang="el-GR" dirty="0"/>
          </a:p>
        </p:txBody>
      </p:sp>
      <p:sp>
        <p:nvSpPr>
          <p:cNvPr id="19" name="18 - Έλλειψη"/>
          <p:cNvSpPr/>
          <p:nvPr/>
        </p:nvSpPr>
        <p:spPr>
          <a:xfrm>
            <a:off x="6643688" y="3643313"/>
            <a:ext cx="2214562" cy="20002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l-GR" dirty="0"/>
              <a:t>Επιτόπιος έλεγχος (κατά τη διάρκεια της δράσης)</a:t>
            </a:r>
          </a:p>
        </p:txBody>
      </p:sp>
      <p:sp>
        <p:nvSpPr>
          <p:cNvPr id="41995" name="Rectangle 8"/>
          <p:cNvSpPr>
            <a:spLocks noChangeArrowheads="1"/>
          </p:cNvSpPr>
          <p:nvPr/>
        </p:nvSpPr>
        <p:spPr bwMode="auto">
          <a:xfrm>
            <a:off x="357188" y="2286000"/>
            <a:ext cx="8143875" cy="461963"/>
          </a:xfrm>
          <a:prstGeom prst="rect">
            <a:avLst/>
          </a:prstGeom>
          <a:noFill/>
          <a:ln w="9525">
            <a:noFill/>
            <a:miter lim="800000"/>
            <a:headEnd/>
            <a:tailEnd/>
          </a:ln>
        </p:spPr>
        <p:txBody>
          <a:bodyPr>
            <a:spAutoFit/>
          </a:bodyPr>
          <a:lstStyle/>
          <a:p>
            <a:pPr algn="ctr"/>
            <a:r>
              <a:rPr lang="el-GR" sz="2400" b="1" dirty="0"/>
              <a:t>Είδη Ελέγχων</a:t>
            </a:r>
          </a:p>
        </p:txBody>
      </p:sp>
      <p:sp>
        <p:nvSpPr>
          <p:cNvPr id="33" name="32 - Βέλος προς τα κάτω"/>
          <p:cNvSpPr/>
          <p:nvPr/>
        </p:nvSpPr>
        <p:spPr>
          <a:xfrm>
            <a:off x="4000500" y="2928938"/>
            <a:ext cx="428625" cy="121443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
        <p:nvSpPr>
          <p:cNvPr id="35" name="34 - Βέλος προς τα κάτω"/>
          <p:cNvSpPr/>
          <p:nvPr/>
        </p:nvSpPr>
        <p:spPr>
          <a:xfrm rot="3092194">
            <a:off x="2520156" y="2607469"/>
            <a:ext cx="423863" cy="14446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
        <p:nvSpPr>
          <p:cNvPr id="36" name="35 - Βέλος προς τα κάτω"/>
          <p:cNvSpPr/>
          <p:nvPr/>
        </p:nvSpPr>
        <p:spPr>
          <a:xfrm rot="18738717">
            <a:off x="5485606" y="2628107"/>
            <a:ext cx="428625" cy="15001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Tree>
  </p:cSld>
  <p:clrMapOvr>
    <a:masterClrMapping/>
  </p:clrMapOvr>
  <p:transition>
    <p:diamon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0" y="0"/>
            <a:ext cx="9144000" cy="134143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pic>
        <p:nvPicPr>
          <p:cNvPr id="44034" name="4 - Εικόνα" descr="iky.png"/>
          <p:cNvPicPr>
            <a:picLocks noChangeAspect="1"/>
          </p:cNvPicPr>
          <p:nvPr/>
        </p:nvPicPr>
        <p:blipFill>
          <a:blip r:embed="rId4"/>
          <a:srcRect/>
          <a:stretch>
            <a:fillRect/>
          </a:stretch>
        </p:blipFill>
        <p:spPr bwMode="auto">
          <a:xfrm>
            <a:off x="7829550" y="115888"/>
            <a:ext cx="1189038" cy="1111250"/>
          </a:xfrm>
          <a:prstGeom prst="rect">
            <a:avLst/>
          </a:prstGeom>
          <a:noFill/>
          <a:ln w="9525">
            <a:noFill/>
            <a:miter lim="800000"/>
            <a:headEnd/>
            <a:tailEnd/>
          </a:ln>
        </p:spPr>
      </p:pic>
      <p:pic>
        <p:nvPicPr>
          <p:cNvPr id="44035" name="4 - Εικόνα" descr="EU flag-Erasmus+_vect_POS.jpg"/>
          <p:cNvPicPr>
            <a:picLocks noChangeAspect="1"/>
          </p:cNvPicPr>
          <p:nvPr/>
        </p:nvPicPr>
        <p:blipFill>
          <a:blip r:embed="rId5"/>
          <a:srcRect/>
          <a:stretch>
            <a:fillRect/>
          </a:stretch>
        </p:blipFill>
        <p:spPr bwMode="auto">
          <a:xfrm>
            <a:off x="0" y="188913"/>
            <a:ext cx="2676525" cy="765175"/>
          </a:xfrm>
          <a:prstGeom prst="rect">
            <a:avLst/>
          </a:prstGeom>
          <a:noFill/>
          <a:ln w="9525">
            <a:noFill/>
            <a:miter lim="800000"/>
            <a:headEnd/>
            <a:tailEnd/>
          </a:ln>
        </p:spPr>
      </p:pic>
      <p:sp>
        <p:nvSpPr>
          <p:cNvPr id="44036" name="Rectangle 8"/>
          <p:cNvSpPr>
            <a:spLocks noChangeArrowheads="1"/>
          </p:cNvSpPr>
          <p:nvPr/>
        </p:nvSpPr>
        <p:spPr bwMode="auto">
          <a:xfrm>
            <a:off x="500063" y="2071688"/>
            <a:ext cx="8248650" cy="2216150"/>
          </a:xfrm>
          <a:prstGeom prst="rect">
            <a:avLst/>
          </a:prstGeom>
          <a:noFill/>
          <a:ln w="9525">
            <a:noFill/>
            <a:miter lim="800000"/>
            <a:headEnd/>
            <a:tailEnd/>
          </a:ln>
        </p:spPr>
        <p:txBody>
          <a:bodyPr>
            <a:spAutoFit/>
          </a:bodyPr>
          <a:lstStyle/>
          <a:p>
            <a:pPr algn="ctr"/>
            <a:r>
              <a:rPr lang="el-GR" sz="2000" b="1" dirty="0">
                <a:solidFill>
                  <a:srgbClr val="005EA4"/>
                </a:solidFill>
                <a:latin typeface="Calibri" pitchFamily="34" charset="0"/>
              </a:rPr>
              <a:t>O έλεγχος διενεργείται από την Εθνική </a:t>
            </a:r>
            <a:r>
              <a:rPr lang="el-GR" sz="2000" b="1" dirty="0" smtClean="0">
                <a:solidFill>
                  <a:srgbClr val="005EA4"/>
                </a:solidFill>
                <a:latin typeface="Calibri" pitchFamily="34" charset="0"/>
              </a:rPr>
              <a:t>Μονάδα/ΙΚΥ</a:t>
            </a:r>
            <a:r>
              <a:rPr lang="en-US" sz="2000" b="1" dirty="0" smtClean="0">
                <a:solidFill>
                  <a:srgbClr val="005EA4"/>
                </a:solidFill>
                <a:latin typeface="Calibri" pitchFamily="34" charset="0"/>
              </a:rPr>
              <a:t>,</a:t>
            </a:r>
            <a:r>
              <a:rPr lang="el-GR" sz="2000" b="1" dirty="0" smtClean="0">
                <a:solidFill>
                  <a:srgbClr val="005EA4"/>
                </a:solidFill>
                <a:latin typeface="Calibri" pitchFamily="34" charset="0"/>
              </a:rPr>
              <a:t> </a:t>
            </a:r>
            <a:r>
              <a:rPr lang="el-GR" sz="2000" b="1" dirty="0">
                <a:solidFill>
                  <a:srgbClr val="005EA4"/>
                </a:solidFill>
                <a:latin typeface="Calibri" pitchFamily="34" charset="0"/>
              </a:rPr>
              <a:t>κατά το στάδιο της τελικής έκθεσης στις εγκαταστάσεις της Εθνικής Μονάδας, προκειμένου να καθορισθεί το τελικό ποσό της επιχορήγησης το οποίο δικαιούται ο δικαιούχος. Ο εν λόγω έλεγχος διενεργείται σε κάθε περίπτωση. </a:t>
            </a:r>
          </a:p>
          <a:p>
            <a:r>
              <a:rPr lang="el-GR" sz="2000" b="1" i="1" dirty="0">
                <a:solidFill>
                  <a:srgbClr val="005EA4"/>
                </a:solidFill>
                <a:latin typeface="Calibri" pitchFamily="34" charset="0"/>
              </a:rPr>
              <a:t>	</a:t>
            </a:r>
          </a:p>
          <a:p>
            <a:endParaRPr lang="el-GR" sz="2000" b="1" i="1" dirty="0">
              <a:solidFill>
                <a:srgbClr val="005EA4"/>
              </a:solidFill>
              <a:latin typeface="Calibri" pitchFamily="34" charset="0"/>
            </a:endParaRPr>
          </a:p>
          <a:p>
            <a:r>
              <a:rPr lang="el-GR" dirty="0"/>
              <a:t>	</a:t>
            </a:r>
          </a:p>
        </p:txBody>
      </p:sp>
      <p:sp>
        <p:nvSpPr>
          <p:cNvPr id="44037" name="Rectangle 9"/>
          <p:cNvSpPr>
            <a:spLocks noChangeArrowheads="1"/>
          </p:cNvSpPr>
          <p:nvPr/>
        </p:nvSpPr>
        <p:spPr bwMode="auto">
          <a:xfrm>
            <a:off x="2771775" y="3141663"/>
            <a:ext cx="4572000" cy="366712"/>
          </a:xfrm>
          <a:prstGeom prst="rect">
            <a:avLst/>
          </a:prstGeom>
          <a:noFill/>
          <a:ln w="9525">
            <a:noFill/>
            <a:miter lim="800000"/>
            <a:headEnd/>
            <a:tailEnd/>
          </a:ln>
        </p:spPr>
        <p:txBody>
          <a:bodyPr>
            <a:spAutoFit/>
          </a:bodyPr>
          <a:lstStyle/>
          <a:p>
            <a:r>
              <a:rPr lang="el-GR"/>
              <a:t>	</a:t>
            </a:r>
          </a:p>
        </p:txBody>
      </p:sp>
      <p:sp>
        <p:nvSpPr>
          <p:cNvPr id="44038" name="Rectangle 11"/>
          <p:cNvSpPr>
            <a:spLocks noChangeArrowheads="1"/>
          </p:cNvSpPr>
          <p:nvPr/>
        </p:nvSpPr>
        <p:spPr bwMode="auto">
          <a:xfrm>
            <a:off x="2286000" y="1323975"/>
            <a:ext cx="4572000" cy="641350"/>
          </a:xfrm>
          <a:prstGeom prst="rect">
            <a:avLst/>
          </a:prstGeom>
          <a:noFill/>
          <a:ln w="9525">
            <a:noFill/>
            <a:miter lim="800000"/>
            <a:headEnd/>
            <a:tailEnd/>
          </a:ln>
        </p:spPr>
        <p:txBody>
          <a:bodyPr>
            <a:spAutoFit/>
          </a:bodyPr>
          <a:lstStyle/>
          <a:p>
            <a:endParaRPr lang="el-GR"/>
          </a:p>
          <a:p>
            <a:r>
              <a:rPr lang="el-GR"/>
              <a:t>	</a:t>
            </a:r>
          </a:p>
        </p:txBody>
      </p:sp>
      <p:sp>
        <p:nvSpPr>
          <p:cNvPr id="44039" name="Rectangle 12"/>
          <p:cNvSpPr>
            <a:spLocks noChangeArrowheads="1"/>
          </p:cNvSpPr>
          <p:nvPr/>
        </p:nvSpPr>
        <p:spPr bwMode="auto">
          <a:xfrm>
            <a:off x="2500313" y="4849813"/>
            <a:ext cx="6337300" cy="1631950"/>
          </a:xfrm>
          <a:prstGeom prst="rect">
            <a:avLst/>
          </a:prstGeom>
          <a:noFill/>
          <a:ln w="9525">
            <a:noFill/>
            <a:miter lim="800000"/>
            <a:headEnd/>
            <a:tailEnd/>
          </a:ln>
        </p:spPr>
        <p:txBody>
          <a:bodyPr>
            <a:spAutoFit/>
          </a:bodyPr>
          <a:lstStyle/>
          <a:p>
            <a:pPr algn="ctr"/>
            <a:endParaRPr lang="el-GR" sz="2000" b="1" i="1">
              <a:solidFill>
                <a:srgbClr val="005EA4"/>
              </a:solidFill>
              <a:latin typeface="Calibri" pitchFamily="34" charset="0"/>
            </a:endParaRPr>
          </a:p>
          <a:p>
            <a:pPr algn="ctr"/>
            <a:r>
              <a:rPr lang="el-GR" sz="2000" b="1" i="1">
                <a:solidFill>
                  <a:srgbClr val="005EA4"/>
                </a:solidFill>
                <a:latin typeface="Calibri" pitchFamily="34" charset="0"/>
              </a:rPr>
              <a:t> </a:t>
            </a:r>
          </a:p>
          <a:p>
            <a:r>
              <a:rPr lang="el-GR" sz="2000" b="1" i="1">
                <a:solidFill>
                  <a:srgbClr val="005EA4"/>
                </a:solidFill>
                <a:latin typeface="Calibri" pitchFamily="34" charset="0"/>
              </a:rPr>
              <a:t>	</a:t>
            </a:r>
          </a:p>
          <a:p>
            <a:endParaRPr lang="el-GR" sz="2000" b="1" i="1">
              <a:solidFill>
                <a:srgbClr val="005EA4"/>
              </a:solidFill>
              <a:latin typeface="Calibri" pitchFamily="34" charset="0"/>
            </a:endParaRPr>
          </a:p>
          <a:p>
            <a:r>
              <a:rPr lang="el-GR" sz="2000" b="1" i="1">
                <a:solidFill>
                  <a:srgbClr val="005EA4"/>
                </a:solidFill>
                <a:latin typeface="Calibri" pitchFamily="34" charset="0"/>
              </a:rPr>
              <a:t>	</a:t>
            </a:r>
          </a:p>
        </p:txBody>
      </p:sp>
      <p:sp>
        <p:nvSpPr>
          <p:cNvPr id="17" name="6 - TextBox"/>
          <p:cNvSpPr txBox="1"/>
          <p:nvPr/>
        </p:nvSpPr>
        <p:spPr>
          <a:xfrm rot="10800000" flipH="1" flipV="1">
            <a:off x="6801361" y="6488668"/>
            <a:ext cx="2342639" cy="369332"/>
          </a:xfrm>
          <a:prstGeom prst="rect">
            <a:avLst/>
          </a:prstGeom>
          <a:blipFill>
            <a:blip r:embed="rId6" cstate="print"/>
            <a:tile tx="0" ty="0" sx="100000" sy="100000" flip="none" algn="tl"/>
          </a:blipFill>
          <a:effectLst>
            <a:glow rad="63500">
              <a:schemeClr val="accent4">
                <a:satMod val="175000"/>
                <a:alpha val="40000"/>
              </a:schemeClr>
            </a:glow>
            <a:outerShdw blurRad="50800" dist="50800" dir="5400000" algn="ctr" rotWithShape="0">
              <a:schemeClr val="accent1">
                <a:lumMod val="75000"/>
              </a:schemeClr>
            </a:outerShdw>
          </a:effectLst>
        </p:spPr>
        <p:txBody>
          <a:bodyPr>
            <a:spAutoFit/>
          </a:bodyPr>
          <a:lstStyle>
            <a:defPPr>
              <a:defRPr lang="el-G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r>
              <a:rPr lang="el-GR" b="1" i="1" dirty="0">
                <a:solidFill>
                  <a:srgbClr val="000000"/>
                </a:solidFill>
                <a:effectLst>
                  <a:outerShdw blurRad="38100" dist="38100" dir="2700000" algn="tl">
                    <a:srgbClr val="C0C0C0"/>
                  </a:outerShdw>
                </a:effectLst>
                <a:latin typeface="Calibri" pitchFamily="34" charset="0"/>
              </a:rPr>
              <a:t>Εκπαίδευση Ενηλίκων</a:t>
            </a:r>
          </a:p>
        </p:txBody>
      </p:sp>
      <p:graphicFrame>
        <p:nvGraphicFramePr>
          <p:cNvPr id="21" name="20 - Πίνακας"/>
          <p:cNvGraphicFramePr>
            <a:graphicFrameLocks noGrp="1"/>
          </p:cNvGraphicFramePr>
          <p:nvPr/>
        </p:nvGraphicFramePr>
        <p:xfrm>
          <a:off x="1000125" y="3500438"/>
          <a:ext cx="6669088" cy="3133862"/>
        </p:xfrm>
        <a:graphic>
          <a:graphicData uri="http://schemas.openxmlformats.org/drawingml/2006/table">
            <a:tbl>
              <a:tblPr/>
              <a:tblGrid>
                <a:gridCol w="2035175"/>
                <a:gridCol w="4633913"/>
              </a:tblGrid>
              <a:tr h="0">
                <a:tc gridSpan="2">
                  <a:txBody>
                    <a:bodyPr/>
                    <a:lstStyle/>
                    <a:p>
                      <a:pPr marL="457200" marR="0" lvl="0" indent="0" algn="ctr" defTabSz="914400" rtl="0" eaLnBrk="1" fontAlgn="base" latinLnBrk="0" hangingPunct="1">
                        <a:lnSpc>
                          <a:spcPct val="115000"/>
                        </a:lnSpc>
                        <a:spcBef>
                          <a:spcPct val="0"/>
                        </a:spcBef>
                        <a:spcAft>
                          <a:spcPct val="0"/>
                        </a:spcAft>
                        <a:buClrTx/>
                        <a:buSzTx/>
                        <a:buFontTx/>
                        <a:buNone/>
                        <a:tabLst/>
                      </a:pPr>
                      <a:r>
                        <a:rPr kumimoji="0" lang="el-GR" sz="1400" b="1" i="0" u="none" strike="noStrike" cap="none" normalizeH="0" baseline="0" dirty="0" smtClean="0">
                          <a:ln>
                            <a:noFill/>
                          </a:ln>
                          <a:solidFill>
                            <a:srgbClr val="17365D"/>
                          </a:solidFill>
                          <a:effectLst/>
                          <a:latin typeface="+mn-lt"/>
                          <a:cs typeface="Times New Roman" pitchFamily="18" charset="0"/>
                        </a:rPr>
                        <a:t>Σημεία ελέγχου</a:t>
                      </a:r>
                      <a:endParaRPr kumimoji="0" lang="el-GR" sz="1400" b="0" i="0" u="none" strike="noStrike" cap="none" normalizeH="0" baseline="0" dirty="0" smtClean="0">
                        <a:ln>
                          <a:noFill/>
                        </a:ln>
                        <a:solidFill>
                          <a:schemeClr val="tx1"/>
                        </a:solidFill>
                        <a:effectLst/>
                        <a:latin typeface="+mn-lt"/>
                        <a:cs typeface="Times New Roman" pitchFamily="18"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DFEC"/>
                    </a:solidFill>
                  </a:tcPr>
                </a:tc>
                <a:tc hMerge="1">
                  <a:txBody>
                    <a:bodyPr/>
                    <a:lstStyle/>
                    <a:p>
                      <a:endParaRPr lang="el-GR"/>
                    </a:p>
                  </a:txBody>
                  <a:tcPr/>
                </a:tc>
              </a:tr>
              <a:tr h="126924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l-GR" sz="1300" b="1" i="0" u="none" strike="noStrike" cap="none" normalizeH="0" baseline="0" dirty="0" smtClean="0">
                          <a:ln>
                            <a:noFill/>
                          </a:ln>
                          <a:solidFill>
                            <a:srgbClr val="000000"/>
                          </a:solidFill>
                          <a:effectLst/>
                          <a:latin typeface="Comic Sans MS" pitchFamily="66" charset="0"/>
                          <a:ea typeface="Times New Roman" pitchFamily="18" charset="0"/>
                          <a:cs typeface="Calibri" pitchFamily="34" charset="0"/>
                        </a:rPr>
                        <a:t>Επίσημη και ορθή υποβολή τελικής έκθεσης</a:t>
                      </a:r>
                      <a:endParaRPr kumimoji="0" lang="el-GR" sz="1300" b="0" i="0" u="none" strike="noStrike" cap="none" normalizeH="0" baseline="0" dirty="0" smtClean="0">
                        <a:ln>
                          <a:noFill/>
                        </a:ln>
                        <a:solidFill>
                          <a:srgbClr val="000000"/>
                        </a:solidFill>
                        <a:effectLst/>
                        <a:latin typeface="Tahoma" pitchFamily="34" charset="0"/>
                        <a:ea typeface="Times New Roman" pitchFamily="18" charset="0"/>
                        <a:cs typeface="Calibri"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15000"/>
                        </a:lnSpc>
                        <a:spcBef>
                          <a:spcPct val="0"/>
                        </a:spcBef>
                        <a:spcAft>
                          <a:spcPct val="0"/>
                        </a:spcAft>
                        <a:buClrTx/>
                        <a:buSzTx/>
                        <a:buFont typeface="Wingdings" pitchFamily="2" charset="2"/>
                        <a:buChar char=""/>
                        <a:tabLst/>
                      </a:pPr>
                      <a:r>
                        <a:rPr kumimoji="0" lang="el-GR" sz="1000" b="0" i="0" u="none" strike="noStrike" cap="none" normalizeH="0" baseline="0" dirty="0" smtClean="0">
                          <a:ln>
                            <a:noFill/>
                          </a:ln>
                          <a:solidFill>
                            <a:srgbClr val="000000"/>
                          </a:solidFill>
                          <a:effectLst/>
                          <a:latin typeface="+mn-lt"/>
                          <a:ea typeface="Times New Roman" pitchFamily="18" charset="0"/>
                          <a:cs typeface="Calibri" pitchFamily="34" charset="0"/>
                        </a:rPr>
                        <a:t>Έχει υποβληθεί εντός της προθεσμίας σε έντυπη και ηλεκτρονική μορφή</a:t>
                      </a:r>
                      <a:endParaRPr kumimoji="0" lang="el-GR" sz="1200" b="0" i="0" u="none" strike="noStrike" cap="none" normalizeH="0" baseline="0" dirty="0" smtClean="0">
                        <a:ln>
                          <a:noFill/>
                        </a:ln>
                        <a:solidFill>
                          <a:srgbClr val="000000"/>
                        </a:solidFill>
                        <a:effectLst/>
                        <a:latin typeface="+mn-lt"/>
                        <a:ea typeface="Times New Roman" pitchFamily="18" charset="0"/>
                        <a:cs typeface="Calibri" pitchFamily="34" charset="0"/>
                      </a:endParaRPr>
                    </a:p>
                    <a:p>
                      <a:pPr marL="342900" marR="0" lvl="0" indent="-342900" algn="just" defTabSz="914400" rtl="0" eaLnBrk="1" fontAlgn="base" latinLnBrk="0" hangingPunct="1">
                        <a:lnSpc>
                          <a:spcPct val="115000"/>
                        </a:lnSpc>
                        <a:spcBef>
                          <a:spcPct val="0"/>
                        </a:spcBef>
                        <a:spcAft>
                          <a:spcPct val="0"/>
                        </a:spcAft>
                        <a:buClrTx/>
                        <a:buSzTx/>
                        <a:buFont typeface="Wingdings" pitchFamily="2" charset="2"/>
                        <a:buChar char=""/>
                        <a:tabLst/>
                      </a:pPr>
                      <a:r>
                        <a:rPr kumimoji="0" lang="el-GR" sz="1000" b="0" i="0" u="none" strike="noStrike" cap="none" normalizeH="0" baseline="0" dirty="0" smtClean="0">
                          <a:ln>
                            <a:noFill/>
                          </a:ln>
                          <a:solidFill>
                            <a:srgbClr val="000000"/>
                          </a:solidFill>
                          <a:effectLst/>
                          <a:latin typeface="+mn-lt"/>
                          <a:ea typeface="Times New Roman" pitchFamily="18" charset="0"/>
                          <a:cs typeface="Calibri" pitchFamily="34" charset="0"/>
                        </a:rPr>
                        <a:t>Φέρει υπογραφή νομίμου εκπροσώπου (</a:t>
                      </a:r>
                      <a:r>
                        <a:rPr kumimoji="0" lang="el-GR" sz="1000" b="0" i="0" u="none" strike="noStrike" cap="none" normalizeH="0" baseline="0" dirty="0" err="1" smtClean="0">
                          <a:ln>
                            <a:noFill/>
                          </a:ln>
                          <a:solidFill>
                            <a:srgbClr val="000000"/>
                          </a:solidFill>
                          <a:effectLst/>
                          <a:latin typeface="+mn-lt"/>
                          <a:ea typeface="Times New Roman" pitchFamily="18" charset="0"/>
                          <a:cs typeface="Calibri" pitchFamily="34" charset="0"/>
                        </a:rPr>
                        <a:t>σκαναρισμένη</a:t>
                      </a:r>
                      <a:r>
                        <a:rPr kumimoji="0" lang="el-GR" sz="1000" b="0" i="0" u="none" strike="noStrike" cap="none" normalizeH="0" baseline="0" dirty="0" smtClean="0">
                          <a:ln>
                            <a:noFill/>
                          </a:ln>
                          <a:solidFill>
                            <a:srgbClr val="000000"/>
                          </a:solidFill>
                          <a:effectLst/>
                          <a:latin typeface="+mn-lt"/>
                          <a:ea typeface="Times New Roman" pitchFamily="18" charset="0"/>
                          <a:cs typeface="Calibri" pitchFamily="34" charset="0"/>
                        </a:rPr>
                        <a:t> ή πρωτότυπη) και σφραγίδα </a:t>
                      </a:r>
                      <a:endParaRPr kumimoji="0" lang="el-GR" sz="1200" b="0" i="0" u="none" strike="noStrike" cap="none" normalizeH="0" baseline="0" dirty="0" smtClean="0">
                        <a:ln>
                          <a:noFill/>
                        </a:ln>
                        <a:solidFill>
                          <a:srgbClr val="000000"/>
                        </a:solidFill>
                        <a:effectLst/>
                        <a:latin typeface="+mn-lt"/>
                        <a:ea typeface="Times New Roman" pitchFamily="18" charset="0"/>
                        <a:cs typeface="Calibri" pitchFamily="34" charset="0"/>
                      </a:endParaRPr>
                    </a:p>
                    <a:p>
                      <a:pPr marL="342900" marR="0" lvl="0" indent="-342900" algn="just" defTabSz="914400" rtl="0" eaLnBrk="1" fontAlgn="base" latinLnBrk="0" hangingPunct="1">
                        <a:lnSpc>
                          <a:spcPct val="115000"/>
                        </a:lnSpc>
                        <a:spcBef>
                          <a:spcPct val="0"/>
                        </a:spcBef>
                        <a:spcAft>
                          <a:spcPct val="0"/>
                        </a:spcAft>
                        <a:buClrTx/>
                        <a:buSzTx/>
                        <a:buFont typeface="Wingdings" pitchFamily="2" charset="2"/>
                        <a:buChar char=""/>
                        <a:tabLst/>
                      </a:pPr>
                      <a:r>
                        <a:rPr kumimoji="0" lang="el-GR" sz="1000" b="0" i="0" u="none" strike="noStrike" cap="none" normalizeH="0" baseline="0" dirty="0" smtClean="0">
                          <a:ln>
                            <a:noFill/>
                          </a:ln>
                          <a:solidFill>
                            <a:srgbClr val="000000"/>
                          </a:solidFill>
                          <a:effectLst/>
                          <a:latin typeface="+mn-lt"/>
                          <a:ea typeface="Times New Roman" pitchFamily="18" charset="0"/>
                          <a:cs typeface="Calibri" pitchFamily="34" charset="0"/>
                        </a:rPr>
                        <a:t>Έχουν επισυναφθεί τυχόν παραδοτέα (αν υπάρχουν)</a:t>
                      </a:r>
                      <a:endParaRPr kumimoji="0" lang="el-GR" sz="1200" b="0" i="0" u="none" strike="noStrike" cap="none" normalizeH="0" baseline="0" dirty="0" smtClean="0">
                        <a:ln>
                          <a:noFill/>
                        </a:ln>
                        <a:solidFill>
                          <a:srgbClr val="000000"/>
                        </a:solidFill>
                        <a:effectLst/>
                        <a:latin typeface="+mn-lt"/>
                        <a:ea typeface="Times New Roman" pitchFamily="18" charset="0"/>
                        <a:cs typeface="Calibri" pitchFamily="34" charset="0"/>
                      </a:endParaRPr>
                    </a:p>
                    <a:p>
                      <a:pPr marL="342900" marR="0" lvl="0" indent="-342900" algn="just" defTabSz="914400" rtl="0" eaLnBrk="1" fontAlgn="base" latinLnBrk="0" hangingPunct="1">
                        <a:lnSpc>
                          <a:spcPct val="115000"/>
                        </a:lnSpc>
                        <a:spcBef>
                          <a:spcPct val="0"/>
                        </a:spcBef>
                        <a:spcAft>
                          <a:spcPct val="0"/>
                        </a:spcAft>
                        <a:buClrTx/>
                        <a:buSzTx/>
                        <a:buFont typeface="Wingdings" pitchFamily="2" charset="2"/>
                        <a:buChar char=""/>
                        <a:tabLst/>
                      </a:pPr>
                      <a:r>
                        <a:rPr kumimoji="0" lang="el-GR" sz="1000" b="0" i="0" u="none" strike="noStrike" cap="none" normalizeH="0" baseline="0" dirty="0" smtClean="0">
                          <a:ln>
                            <a:noFill/>
                          </a:ln>
                          <a:solidFill>
                            <a:srgbClr val="000000"/>
                          </a:solidFill>
                          <a:effectLst/>
                          <a:latin typeface="+mn-lt"/>
                          <a:ea typeface="Times New Roman" pitchFamily="18" charset="0"/>
                          <a:cs typeface="Calibri" pitchFamily="34" charset="0"/>
                        </a:rPr>
                        <a:t>Έχει επισυναφθεί το (ημερήσιο) πρόγραμμα κατάρτισης και φέρει υπογραφή του φορέα αποστολής/υποδοχής </a:t>
                      </a:r>
                      <a:endParaRPr kumimoji="0" lang="el-GR" sz="1200" b="0" i="0" u="none" strike="noStrike" cap="none" normalizeH="0" baseline="0" dirty="0" smtClean="0">
                        <a:ln>
                          <a:noFill/>
                        </a:ln>
                        <a:solidFill>
                          <a:srgbClr val="000000"/>
                        </a:solidFill>
                        <a:effectLst/>
                        <a:latin typeface="+mn-lt"/>
                        <a:ea typeface="Times New Roman" pitchFamily="18" charset="0"/>
                        <a:cs typeface="Calibri"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6192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l-GR" sz="1300" b="1" i="0" u="none" strike="noStrike" cap="none" normalizeH="0" baseline="0" dirty="0" smtClean="0">
                          <a:ln>
                            <a:noFill/>
                          </a:ln>
                          <a:solidFill>
                            <a:srgbClr val="000000"/>
                          </a:solidFill>
                          <a:effectLst/>
                          <a:latin typeface="Comic Sans MS" pitchFamily="66" charset="0"/>
                          <a:ea typeface="Times New Roman" pitchFamily="18" charset="0"/>
                          <a:cs typeface="Calibri" pitchFamily="34" charset="0"/>
                        </a:rPr>
                        <a:t>Αξιολόγηση του   </a:t>
                      </a:r>
                      <a:r>
                        <a:rPr kumimoji="0" lang="el-GR" sz="1300" b="1" i="0" u="none" strike="noStrike" cap="none" normalizeH="0" baseline="0" dirty="0" err="1" smtClean="0">
                          <a:ln>
                            <a:noFill/>
                          </a:ln>
                          <a:solidFill>
                            <a:srgbClr val="000000"/>
                          </a:solidFill>
                          <a:effectLst/>
                          <a:latin typeface="Comic Sans MS" pitchFamily="66" charset="0"/>
                          <a:ea typeface="Times New Roman" pitchFamily="18" charset="0"/>
                          <a:cs typeface="Calibri" pitchFamily="34" charset="0"/>
                        </a:rPr>
                        <a:t>activity</a:t>
                      </a:r>
                      <a:r>
                        <a:rPr kumimoji="0" lang="el-GR" sz="1300" b="1" i="0" u="none" strike="noStrike" cap="none" normalizeH="0" baseline="0" dirty="0" smtClean="0">
                          <a:ln>
                            <a:noFill/>
                          </a:ln>
                          <a:solidFill>
                            <a:srgbClr val="000000"/>
                          </a:solidFill>
                          <a:effectLst/>
                          <a:latin typeface="Comic Sans MS" pitchFamily="66" charset="0"/>
                          <a:ea typeface="Times New Roman" pitchFamily="18" charset="0"/>
                          <a:cs typeface="Calibri" pitchFamily="34" charset="0"/>
                        </a:rPr>
                        <a:t> </a:t>
                      </a:r>
                      <a:r>
                        <a:rPr kumimoji="0" lang="el-GR" sz="1300" b="1" i="0" u="none" strike="noStrike" cap="none" normalizeH="0" baseline="0" dirty="0" err="1" smtClean="0">
                          <a:ln>
                            <a:noFill/>
                          </a:ln>
                          <a:solidFill>
                            <a:srgbClr val="000000"/>
                          </a:solidFill>
                          <a:effectLst/>
                          <a:latin typeface="Comic Sans MS" pitchFamily="66" charset="0"/>
                          <a:ea typeface="Times New Roman" pitchFamily="18" charset="0"/>
                          <a:cs typeface="Calibri" pitchFamily="34" charset="0"/>
                        </a:rPr>
                        <a:t>report</a:t>
                      </a:r>
                      <a:endParaRPr kumimoji="0" lang="el-GR" sz="1300" b="0" i="0" u="none" strike="noStrike" cap="none" normalizeH="0" baseline="0" dirty="0" smtClean="0">
                        <a:ln>
                          <a:noFill/>
                        </a:ln>
                        <a:solidFill>
                          <a:srgbClr val="000000"/>
                        </a:solidFill>
                        <a:effectLst/>
                        <a:latin typeface="Tahoma" pitchFamily="34" charset="0"/>
                        <a:ea typeface="Times New Roman" pitchFamily="18" charset="0"/>
                        <a:cs typeface="Calibri"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15000"/>
                        </a:lnSpc>
                        <a:spcBef>
                          <a:spcPct val="0"/>
                        </a:spcBef>
                        <a:spcAft>
                          <a:spcPct val="0"/>
                        </a:spcAft>
                        <a:buClrTx/>
                        <a:buSzTx/>
                        <a:buFont typeface="Wingdings" pitchFamily="2" charset="2"/>
                        <a:buChar char=""/>
                        <a:tabLst/>
                      </a:pPr>
                      <a:r>
                        <a:rPr kumimoji="0" lang="el-GR" sz="1000" b="0" i="0" u="none" strike="noStrike" cap="none" normalizeH="0" baseline="0" dirty="0" smtClean="0">
                          <a:ln>
                            <a:noFill/>
                          </a:ln>
                          <a:solidFill>
                            <a:srgbClr val="000000"/>
                          </a:solidFill>
                          <a:effectLst/>
                          <a:latin typeface="+mn-lt"/>
                          <a:ea typeface="Times New Roman" pitchFamily="18" charset="0"/>
                          <a:cs typeface="Calibri" pitchFamily="34" charset="0"/>
                        </a:rPr>
                        <a:t>Ποιότητα δραστηριοτήτων, επίτευξη αναμενόμενων στόχων, σύγκλιση με τα περιγεγραμμένα στην αντίστοιχη αίτηση επιχορήγησης</a:t>
                      </a:r>
                      <a:endParaRPr kumimoji="0" lang="el-GR" sz="1200" b="0" i="0" u="none" strike="noStrike" cap="none" normalizeH="0" baseline="0" dirty="0" smtClean="0">
                        <a:ln>
                          <a:noFill/>
                        </a:ln>
                        <a:solidFill>
                          <a:srgbClr val="000000"/>
                        </a:solidFill>
                        <a:effectLst/>
                        <a:latin typeface="+mn-lt"/>
                        <a:ea typeface="Times New Roman" pitchFamily="18" charset="0"/>
                        <a:cs typeface="Calibri" pitchFamily="34" charset="0"/>
                      </a:endParaRPr>
                    </a:p>
                    <a:p>
                      <a:pPr marL="342900" marR="0" lvl="0" indent="-342900" algn="just" defTabSz="914400" rtl="0" eaLnBrk="1" fontAlgn="base" latinLnBrk="0" hangingPunct="1">
                        <a:lnSpc>
                          <a:spcPct val="115000"/>
                        </a:lnSpc>
                        <a:spcBef>
                          <a:spcPct val="0"/>
                        </a:spcBef>
                        <a:spcAft>
                          <a:spcPct val="0"/>
                        </a:spcAft>
                        <a:buClrTx/>
                        <a:buSzTx/>
                        <a:buFont typeface="Wingdings" pitchFamily="2" charset="2"/>
                        <a:buChar char=""/>
                        <a:tabLst/>
                      </a:pPr>
                      <a:r>
                        <a:rPr kumimoji="0" lang="el-GR" sz="1000" b="0" i="0" u="none" strike="noStrike" cap="none" normalizeH="0" baseline="0" dirty="0" smtClean="0">
                          <a:ln>
                            <a:noFill/>
                          </a:ln>
                          <a:solidFill>
                            <a:srgbClr val="000000"/>
                          </a:solidFill>
                          <a:effectLst/>
                          <a:latin typeface="+mn-lt"/>
                          <a:ea typeface="Times New Roman" pitchFamily="18" charset="0"/>
                          <a:cs typeface="Calibri" pitchFamily="34" charset="0"/>
                        </a:rPr>
                        <a:t>Αξιολόγηση παραδοτέων προϊόντων (πχ υλικό διάδοσης μαθησιακών αποτελεσμάτων), αποτελεσμάτων δραστηριοτήτων, προγράμματος κατάρτισης, έλεγχος πραγματοποίησης των δραστηριοτήτων και της </a:t>
                      </a:r>
                      <a:r>
                        <a:rPr kumimoji="0" lang="el-GR" sz="1000" b="0" i="0" u="none" strike="noStrike" cap="none" normalizeH="0" baseline="0" dirty="0" err="1" smtClean="0">
                          <a:ln>
                            <a:noFill/>
                          </a:ln>
                          <a:solidFill>
                            <a:srgbClr val="000000"/>
                          </a:solidFill>
                          <a:effectLst/>
                          <a:latin typeface="+mn-lt"/>
                          <a:ea typeface="Times New Roman" pitchFamily="18" charset="0"/>
                          <a:cs typeface="Calibri" pitchFamily="34" charset="0"/>
                        </a:rPr>
                        <a:t>επιλεξιμότητας</a:t>
                      </a:r>
                      <a:r>
                        <a:rPr kumimoji="0" lang="el-GR" sz="1000" b="0" i="0" u="none" strike="noStrike" cap="none" normalizeH="0" baseline="0" dirty="0" smtClean="0">
                          <a:ln>
                            <a:noFill/>
                          </a:ln>
                          <a:solidFill>
                            <a:srgbClr val="000000"/>
                          </a:solidFill>
                          <a:effectLst/>
                          <a:latin typeface="+mn-lt"/>
                          <a:ea typeface="Times New Roman" pitchFamily="18" charset="0"/>
                          <a:cs typeface="Calibri" pitchFamily="34" charset="0"/>
                        </a:rPr>
                        <a:t> αυτών</a:t>
                      </a:r>
                      <a:endParaRPr kumimoji="0" lang="el-GR" sz="1200" b="0" i="0" u="none" strike="noStrike" cap="none" normalizeH="0" baseline="0" dirty="0" smtClean="0">
                        <a:ln>
                          <a:noFill/>
                        </a:ln>
                        <a:solidFill>
                          <a:srgbClr val="000000"/>
                        </a:solidFill>
                        <a:effectLst/>
                        <a:latin typeface="+mn-lt"/>
                        <a:ea typeface="Times New Roman" pitchFamily="18" charset="0"/>
                        <a:cs typeface="Calibri" pitchFamily="34"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3" name="1 - Τίτλος"/>
          <p:cNvSpPr txBox="1">
            <a:spLocks/>
          </p:cNvSpPr>
          <p:nvPr/>
        </p:nvSpPr>
        <p:spPr>
          <a:xfrm>
            <a:off x="500063" y="1125538"/>
            <a:ext cx="8229600" cy="1079500"/>
          </a:xfrm>
          <a:prstGeom prst="rect">
            <a:avLst/>
          </a:prstGeom>
        </p:spPr>
        <p:txBody>
          <a:bodyPr anchor="ctr">
            <a:normAutofit/>
          </a:bodyPr>
          <a:lstStyle/>
          <a:p>
            <a:pPr algn="ctr">
              <a:defRPr/>
            </a:pPr>
            <a:r>
              <a:rPr lang="el-GR" sz="3200" b="1" dirty="0">
                <a:solidFill>
                  <a:srgbClr val="FF0000"/>
                </a:solidFill>
                <a:effectLst>
                  <a:outerShdw blurRad="38100" dist="38100" dir="2700000" algn="tl">
                    <a:srgbClr val="C0C0C0"/>
                  </a:outerShdw>
                </a:effectLst>
                <a:latin typeface="Arial" pitchFamily="34" charset="0"/>
                <a:cs typeface="Arial" pitchFamily="34" charset="0"/>
              </a:rPr>
              <a:t>Έλεγχος τελικής έκθεσης  </a:t>
            </a:r>
          </a:p>
        </p:txBody>
      </p:sp>
      <p:cxnSp>
        <p:nvCxnSpPr>
          <p:cNvPr id="24" name="Straight Connector 10"/>
          <p:cNvCxnSpPr/>
          <p:nvPr/>
        </p:nvCxnSpPr>
        <p:spPr>
          <a:xfrm>
            <a:off x="571472" y="1928802"/>
            <a:ext cx="7992888" cy="0"/>
          </a:xfrm>
          <a:prstGeom prst="line">
            <a:avLst/>
          </a:prstGeom>
          <a:ln w="25400">
            <a:solidFill>
              <a:schemeClr val="tx2">
                <a:lumMod val="75000"/>
              </a:schemeClr>
            </a:solidFill>
          </a:ln>
          <a:effectLst>
            <a:glow rad="63500">
              <a:schemeClr val="accent1">
                <a:satMod val="175000"/>
                <a:alpha val="40000"/>
              </a:schemeClr>
            </a:glow>
            <a:reflection blurRad="6350" stA="50000" endA="300" endPos="38500" dist="50800" dir="5400000" sy="-100000" algn="bl" rotWithShape="0"/>
            <a:softEdge rad="12700"/>
          </a:effectLst>
        </p:spPr>
        <p:style>
          <a:lnRef idx="1">
            <a:schemeClr val="accent1"/>
          </a:lnRef>
          <a:fillRef idx="0">
            <a:schemeClr val="accent1"/>
          </a:fillRef>
          <a:effectRef idx="0">
            <a:schemeClr val="accent1"/>
          </a:effectRef>
          <a:fontRef idx="minor">
            <a:schemeClr val="tx1"/>
          </a:fontRef>
        </p:style>
      </p:cxnSp>
    </p:spTree>
  </p:cSld>
  <p:clrMapOvr>
    <a:masterClrMapping/>
  </p:clrMapOvr>
  <p:transition>
    <p:diamon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0" y="0"/>
            <a:ext cx="9144000" cy="134143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pic>
        <p:nvPicPr>
          <p:cNvPr id="46082" name="4 - Εικόνα" descr="iky.png"/>
          <p:cNvPicPr>
            <a:picLocks noChangeAspect="1"/>
          </p:cNvPicPr>
          <p:nvPr/>
        </p:nvPicPr>
        <p:blipFill>
          <a:blip r:embed="rId3"/>
          <a:srcRect/>
          <a:stretch>
            <a:fillRect/>
          </a:stretch>
        </p:blipFill>
        <p:spPr bwMode="auto">
          <a:xfrm>
            <a:off x="7829550" y="115888"/>
            <a:ext cx="1189038" cy="1111250"/>
          </a:xfrm>
          <a:prstGeom prst="rect">
            <a:avLst/>
          </a:prstGeom>
          <a:noFill/>
          <a:ln w="9525">
            <a:noFill/>
            <a:miter lim="800000"/>
            <a:headEnd/>
            <a:tailEnd/>
          </a:ln>
        </p:spPr>
      </p:pic>
      <p:pic>
        <p:nvPicPr>
          <p:cNvPr id="46083" name="4 - Εικόνα" descr="EU flag-Erasmus+_vect_POS.jpg"/>
          <p:cNvPicPr>
            <a:picLocks noChangeAspect="1"/>
          </p:cNvPicPr>
          <p:nvPr/>
        </p:nvPicPr>
        <p:blipFill>
          <a:blip r:embed="rId4"/>
          <a:srcRect/>
          <a:stretch>
            <a:fillRect/>
          </a:stretch>
        </p:blipFill>
        <p:spPr bwMode="auto">
          <a:xfrm>
            <a:off x="0" y="188913"/>
            <a:ext cx="2676525" cy="765175"/>
          </a:xfrm>
          <a:prstGeom prst="rect">
            <a:avLst/>
          </a:prstGeom>
          <a:noFill/>
          <a:ln w="9525">
            <a:noFill/>
            <a:miter lim="800000"/>
            <a:headEnd/>
            <a:tailEnd/>
          </a:ln>
        </p:spPr>
      </p:pic>
      <p:sp>
        <p:nvSpPr>
          <p:cNvPr id="46084" name="Rectangle 8"/>
          <p:cNvSpPr>
            <a:spLocks noChangeArrowheads="1"/>
          </p:cNvSpPr>
          <p:nvPr/>
        </p:nvSpPr>
        <p:spPr bwMode="auto">
          <a:xfrm>
            <a:off x="285720" y="2071688"/>
            <a:ext cx="8462993" cy="2524125"/>
          </a:xfrm>
          <a:prstGeom prst="rect">
            <a:avLst/>
          </a:prstGeom>
          <a:noFill/>
          <a:ln w="9525">
            <a:noFill/>
            <a:miter lim="800000"/>
            <a:headEnd/>
            <a:tailEnd/>
          </a:ln>
        </p:spPr>
        <p:txBody>
          <a:bodyPr wrap="square">
            <a:spAutoFit/>
          </a:bodyPr>
          <a:lstStyle/>
          <a:p>
            <a:pPr algn="just"/>
            <a:r>
              <a:rPr lang="el-GR" sz="2000" b="1" dirty="0">
                <a:solidFill>
                  <a:srgbClr val="005EA4"/>
                </a:solidFill>
                <a:latin typeface="Calibri" pitchFamily="34" charset="0"/>
              </a:rPr>
              <a:t>Πρόκειται για ενδελεχή έλεγχο των δικαιολογητικών, ο οποίος πραγματοποιείται στις εγκαταστάσεις της Εθνικής Μονάδας και διενεργείται σε κάθε περίπτωση. Ο εν λόγω έλεγχος διενεργείται κατά το στάδιο της τελικής </a:t>
            </a:r>
            <a:r>
              <a:rPr lang="el-GR" sz="2000" b="1" dirty="0" smtClean="0">
                <a:solidFill>
                  <a:srgbClr val="005EA4"/>
                </a:solidFill>
                <a:latin typeface="Calibri" pitchFamily="34" charset="0"/>
              </a:rPr>
              <a:t>έκθεσης. </a:t>
            </a:r>
            <a:endParaRPr lang="el-GR" sz="2000" b="1" dirty="0">
              <a:solidFill>
                <a:srgbClr val="005EA4"/>
              </a:solidFill>
              <a:latin typeface="Calibri" pitchFamily="34" charset="0"/>
            </a:endParaRPr>
          </a:p>
          <a:p>
            <a:pPr algn="ctr"/>
            <a:endParaRPr lang="el-GR" sz="2000" b="1" i="1" dirty="0">
              <a:solidFill>
                <a:srgbClr val="005EA4"/>
              </a:solidFill>
              <a:latin typeface="Calibri" pitchFamily="34" charset="0"/>
            </a:endParaRPr>
          </a:p>
          <a:p>
            <a:r>
              <a:rPr lang="el-GR" sz="2000" b="1" i="1" dirty="0">
                <a:solidFill>
                  <a:srgbClr val="005EA4"/>
                </a:solidFill>
                <a:latin typeface="Calibri" pitchFamily="34" charset="0"/>
              </a:rPr>
              <a:t>	</a:t>
            </a:r>
          </a:p>
          <a:p>
            <a:endParaRPr lang="el-GR" sz="2000" b="1" i="1" dirty="0">
              <a:solidFill>
                <a:srgbClr val="005EA4"/>
              </a:solidFill>
              <a:latin typeface="Calibri" pitchFamily="34" charset="0"/>
            </a:endParaRPr>
          </a:p>
          <a:p>
            <a:r>
              <a:rPr lang="el-GR" dirty="0"/>
              <a:t>	</a:t>
            </a:r>
          </a:p>
        </p:txBody>
      </p:sp>
      <p:sp>
        <p:nvSpPr>
          <p:cNvPr id="46085" name="Rectangle 9"/>
          <p:cNvSpPr>
            <a:spLocks noChangeArrowheads="1"/>
          </p:cNvSpPr>
          <p:nvPr/>
        </p:nvSpPr>
        <p:spPr bwMode="auto">
          <a:xfrm>
            <a:off x="2771775" y="3141663"/>
            <a:ext cx="4572000" cy="366712"/>
          </a:xfrm>
          <a:prstGeom prst="rect">
            <a:avLst/>
          </a:prstGeom>
          <a:noFill/>
          <a:ln w="9525">
            <a:noFill/>
            <a:miter lim="800000"/>
            <a:headEnd/>
            <a:tailEnd/>
          </a:ln>
        </p:spPr>
        <p:txBody>
          <a:bodyPr>
            <a:spAutoFit/>
          </a:bodyPr>
          <a:lstStyle/>
          <a:p>
            <a:r>
              <a:rPr lang="el-GR"/>
              <a:t>	</a:t>
            </a:r>
          </a:p>
        </p:txBody>
      </p:sp>
      <p:sp>
        <p:nvSpPr>
          <p:cNvPr id="46086" name="Rectangle 11"/>
          <p:cNvSpPr>
            <a:spLocks noChangeArrowheads="1"/>
          </p:cNvSpPr>
          <p:nvPr/>
        </p:nvSpPr>
        <p:spPr bwMode="auto">
          <a:xfrm>
            <a:off x="2286000" y="1323975"/>
            <a:ext cx="4572000" cy="641350"/>
          </a:xfrm>
          <a:prstGeom prst="rect">
            <a:avLst/>
          </a:prstGeom>
          <a:noFill/>
          <a:ln w="9525">
            <a:noFill/>
            <a:miter lim="800000"/>
            <a:headEnd/>
            <a:tailEnd/>
          </a:ln>
        </p:spPr>
        <p:txBody>
          <a:bodyPr>
            <a:spAutoFit/>
          </a:bodyPr>
          <a:lstStyle/>
          <a:p>
            <a:endParaRPr lang="el-GR"/>
          </a:p>
          <a:p>
            <a:r>
              <a:rPr lang="el-GR"/>
              <a:t>	</a:t>
            </a:r>
          </a:p>
        </p:txBody>
      </p:sp>
      <p:sp>
        <p:nvSpPr>
          <p:cNvPr id="46087" name="Rectangle 12"/>
          <p:cNvSpPr>
            <a:spLocks noChangeArrowheads="1"/>
          </p:cNvSpPr>
          <p:nvPr/>
        </p:nvSpPr>
        <p:spPr bwMode="auto">
          <a:xfrm>
            <a:off x="2500313" y="4849813"/>
            <a:ext cx="6337300" cy="1631950"/>
          </a:xfrm>
          <a:prstGeom prst="rect">
            <a:avLst/>
          </a:prstGeom>
          <a:noFill/>
          <a:ln w="9525">
            <a:noFill/>
            <a:miter lim="800000"/>
            <a:headEnd/>
            <a:tailEnd/>
          </a:ln>
        </p:spPr>
        <p:txBody>
          <a:bodyPr>
            <a:spAutoFit/>
          </a:bodyPr>
          <a:lstStyle/>
          <a:p>
            <a:pPr algn="ctr"/>
            <a:endParaRPr lang="el-GR" sz="2000" b="1" i="1">
              <a:solidFill>
                <a:srgbClr val="005EA4"/>
              </a:solidFill>
              <a:latin typeface="Calibri" pitchFamily="34" charset="0"/>
            </a:endParaRPr>
          </a:p>
          <a:p>
            <a:pPr algn="ctr"/>
            <a:r>
              <a:rPr lang="el-GR" sz="2000" b="1" i="1">
                <a:solidFill>
                  <a:srgbClr val="005EA4"/>
                </a:solidFill>
                <a:latin typeface="Calibri" pitchFamily="34" charset="0"/>
              </a:rPr>
              <a:t> </a:t>
            </a:r>
          </a:p>
          <a:p>
            <a:r>
              <a:rPr lang="el-GR" sz="2000" b="1" i="1">
                <a:solidFill>
                  <a:srgbClr val="005EA4"/>
                </a:solidFill>
                <a:latin typeface="Calibri" pitchFamily="34" charset="0"/>
              </a:rPr>
              <a:t>	</a:t>
            </a:r>
          </a:p>
          <a:p>
            <a:endParaRPr lang="el-GR" sz="2000" b="1" i="1">
              <a:solidFill>
                <a:srgbClr val="005EA4"/>
              </a:solidFill>
              <a:latin typeface="Calibri" pitchFamily="34" charset="0"/>
            </a:endParaRPr>
          </a:p>
          <a:p>
            <a:r>
              <a:rPr lang="el-GR" sz="2000" b="1" i="1">
                <a:solidFill>
                  <a:srgbClr val="005EA4"/>
                </a:solidFill>
                <a:latin typeface="Calibri" pitchFamily="34" charset="0"/>
              </a:rPr>
              <a:t>	</a:t>
            </a:r>
          </a:p>
        </p:txBody>
      </p:sp>
      <p:sp>
        <p:nvSpPr>
          <p:cNvPr id="17" name="6 - TextBox"/>
          <p:cNvSpPr txBox="1"/>
          <p:nvPr/>
        </p:nvSpPr>
        <p:spPr>
          <a:xfrm rot="10800000" flipH="1" flipV="1">
            <a:off x="6572264" y="6286520"/>
            <a:ext cx="2342639" cy="369332"/>
          </a:xfrm>
          <a:prstGeom prst="rect">
            <a:avLst/>
          </a:prstGeom>
          <a:blipFill>
            <a:blip r:embed="rId5" cstate="print"/>
            <a:tile tx="0" ty="0" sx="100000" sy="100000" flip="none" algn="tl"/>
          </a:blipFill>
          <a:effectLst>
            <a:glow rad="63500">
              <a:schemeClr val="accent4">
                <a:satMod val="175000"/>
                <a:alpha val="40000"/>
              </a:schemeClr>
            </a:glow>
            <a:outerShdw blurRad="50800" dist="50800" dir="5400000" algn="ctr" rotWithShape="0">
              <a:schemeClr val="accent1">
                <a:lumMod val="75000"/>
              </a:schemeClr>
            </a:outerShdw>
          </a:effectLst>
        </p:spPr>
        <p:txBody>
          <a:bodyPr>
            <a:spAutoFit/>
          </a:bodyPr>
          <a:lstStyle>
            <a:defPPr>
              <a:defRPr lang="el-G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r>
              <a:rPr lang="el-GR" b="1" i="1" dirty="0">
                <a:solidFill>
                  <a:srgbClr val="000000"/>
                </a:solidFill>
                <a:effectLst>
                  <a:outerShdw blurRad="38100" dist="38100" dir="2700000" algn="tl">
                    <a:srgbClr val="C0C0C0"/>
                  </a:outerShdw>
                </a:effectLst>
                <a:latin typeface="Calibri" pitchFamily="34" charset="0"/>
              </a:rPr>
              <a:t>Εκπαίδευση Ενηλίκων</a:t>
            </a:r>
          </a:p>
        </p:txBody>
      </p:sp>
      <p:sp>
        <p:nvSpPr>
          <p:cNvPr id="23" name="1 - Τίτλος"/>
          <p:cNvSpPr txBox="1">
            <a:spLocks/>
          </p:cNvSpPr>
          <p:nvPr/>
        </p:nvSpPr>
        <p:spPr>
          <a:xfrm>
            <a:off x="500063" y="1357313"/>
            <a:ext cx="8229600" cy="847725"/>
          </a:xfrm>
          <a:prstGeom prst="rect">
            <a:avLst/>
          </a:prstGeom>
        </p:spPr>
        <p:txBody>
          <a:bodyPr anchor="ctr">
            <a:normAutofit fontScale="92500" lnSpcReduction="20000"/>
          </a:bodyPr>
          <a:lstStyle/>
          <a:p>
            <a:pPr algn="ctr">
              <a:defRPr/>
            </a:pPr>
            <a:r>
              <a:rPr lang="el-GR" sz="3500" b="1" dirty="0">
                <a:solidFill>
                  <a:srgbClr val="FF0000"/>
                </a:solidFill>
                <a:effectLst>
                  <a:outerShdw blurRad="38100" dist="38100" dir="2700000" algn="tl">
                    <a:srgbClr val="C0C0C0"/>
                  </a:outerShdw>
                </a:effectLst>
                <a:latin typeface="Arial" pitchFamily="34" charset="0"/>
                <a:cs typeface="Arial" pitchFamily="34" charset="0"/>
              </a:rPr>
              <a:t>Έλεγχος  δικαιολογητικών </a:t>
            </a:r>
            <a:r>
              <a:rPr lang="en-US" sz="3500" b="1" dirty="0">
                <a:solidFill>
                  <a:srgbClr val="FF0000"/>
                </a:solidFill>
                <a:effectLst>
                  <a:outerShdw blurRad="38100" dist="38100" dir="2700000" algn="tl">
                    <a:srgbClr val="C0C0C0"/>
                  </a:outerShdw>
                </a:effectLst>
                <a:latin typeface="Arial" pitchFamily="34" charset="0"/>
                <a:cs typeface="Arial" pitchFamily="34" charset="0"/>
              </a:rPr>
              <a:t> </a:t>
            </a:r>
            <a:r>
              <a:rPr lang="el-GR" sz="3500" b="1" dirty="0">
                <a:solidFill>
                  <a:srgbClr val="FF0000"/>
                </a:solidFill>
                <a:effectLst>
                  <a:outerShdw blurRad="38100" dist="38100" dir="2700000" algn="tl">
                    <a:srgbClr val="C0C0C0"/>
                  </a:outerShdw>
                </a:effectLst>
                <a:latin typeface="Arial" pitchFamily="34" charset="0"/>
                <a:cs typeface="Arial" pitchFamily="34" charset="0"/>
              </a:rPr>
              <a:t>(</a:t>
            </a:r>
            <a:r>
              <a:rPr lang="en-US" sz="3500" b="1" dirty="0">
                <a:solidFill>
                  <a:srgbClr val="FF0000"/>
                </a:solidFill>
                <a:effectLst>
                  <a:outerShdw blurRad="38100" dist="38100" dir="2700000" algn="tl">
                    <a:srgbClr val="C0C0C0"/>
                  </a:outerShdw>
                </a:effectLst>
                <a:latin typeface="Arial" pitchFamily="34" charset="0"/>
                <a:cs typeface="Arial" pitchFamily="34" charset="0"/>
              </a:rPr>
              <a:t>desk check)</a:t>
            </a:r>
            <a:endParaRPr lang="el-GR" sz="3500" b="1" dirty="0">
              <a:solidFill>
                <a:srgbClr val="FF0000"/>
              </a:solidFill>
              <a:effectLst>
                <a:outerShdw blurRad="38100" dist="38100" dir="2700000" algn="tl">
                  <a:srgbClr val="C0C0C0"/>
                </a:outerShdw>
              </a:effectLst>
              <a:latin typeface="Arial" pitchFamily="34" charset="0"/>
              <a:cs typeface="Arial" pitchFamily="34" charset="0"/>
            </a:endParaRPr>
          </a:p>
          <a:p>
            <a:pPr algn="ctr">
              <a:defRPr/>
            </a:pPr>
            <a:r>
              <a:rPr lang="el-GR" sz="3200" b="1" dirty="0">
                <a:solidFill>
                  <a:srgbClr val="FF0000"/>
                </a:solidFill>
                <a:effectLst>
                  <a:outerShdw blurRad="38100" dist="38100" dir="2700000" algn="tl">
                    <a:srgbClr val="C0C0C0"/>
                  </a:outerShdw>
                </a:effectLst>
                <a:latin typeface="Arial" pitchFamily="34" charset="0"/>
                <a:cs typeface="Arial" pitchFamily="34" charset="0"/>
              </a:rPr>
              <a:t>  </a:t>
            </a:r>
          </a:p>
        </p:txBody>
      </p:sp>
      <p:cxnSp>
        <p:nvCxnSpPr>
          <p:cNvPr id="24" name="Straight Connector 10"/>
          <p:cNvCxnSpPr/>
          <p:nvPr/>
        </p:nvCxnSpPr>
        <p:spPr>
          <a:xfrm>
            <a:off x="571472" y="1816100"/>
            <a:ext cx="7992888" cy="0"/>
          </a:xfrm>
          <a:prstGeom prst="line">
            <a:avLst/>
          </a:prstGeom>
          <a:ln w="25400">
            <a:solidFill>
              <a:schemeClr val="tx2">
                <a:lumMod val="75000"/>
              </a:schemeClr>
            </a:solidFill>
          </a:ln>
          <a:effectLst>
            <a:glow rad="63500">
              <a:schemeClr val="accent1">
                <a:satMod val="175000"/>
                <a:alpha val="40000"/>
              </a:schemeClr>
            </a:glow>
            <a:reflection blurRad="6350" stA="50000" endA="300" endPos="38500" dist="50800" dir="5400000" sy="-100000" algn="bl" rotWithShape="0"/>
            <a:softEdge rad="12700"/>
          </a:effectLst>
        </p:spPr>
        <p:style>
          <a:lnRef idx="1">
            <a:schemeClr val="accent1"/>
          </a:lnRef>
          <a:fillRef idx="0">
            <a:schemeClr val="accent1"/>
          </a:fillRef>
          <a:effectRef idx="0">
            <a:schemeClr val="accent1"/>
          </a:effectRef>
          <a:fontRef idx="minor">
            <a:schemeClr val="tx1"/>
          </a:fontRef>
        </p:style>
      </p:cxnSp>
      <p:graphicFrame>
        <p:nvGraphicFramePr>
          <p:cNvPr id="15" name="14 - Πίνακας"/>
          <p:cNvGraphicFramePr>
            <a:graphicFrameLocks noGrp="1"/>
          </p:cNvGraphicFramePr>
          <p:nvPr/>
        </p:nvGraphicFramePr>
        <p:xfrm>
          <a:off x="714348" y="3429000"/>
          <a:ext cx="7429552" cy="2962309"/>
        </p:xfrm>
        <a:graphic>
          <a:graphicData uri="http://schemas.openxmlformats.org/drawingml/2006/table">
            <a:tbl>
              <a:tblPr/>
              <a:tblGrid>
                <a:gridCol w="912068"/>
                <a:gridCol w="6517484"/>
              </a:tblGrid>
              <a:tr h="247650">
                <a:tc gridSpan="2">
                  <a:txBody>
                    <a:bodyPr/>
                    <a:lstStyle/>
                    <a:p>
                      <a:pPr algn="ctr" rtl="0" fontAlgn="ctr"/>
                      <a:r>
                        <a:rPr lang="el-GR" sz="1600" b="1" i="1" u="none" strike="noStrike" dirty="0" smtClean="0">
                          <a:solidFill>
                            <a:srgbClr val="5F497A"/>
                          </a:solidFill>
                          <a:latin typeface="Calibri"/>
                        </a:rPr>
                        <a:t>Έλεγχος</a:t>
                      </a:r>
                      <a:r>
                        <a:rPr lang="el-GR" sz="1600" b="1" i="1" u="none" strike="noStrike" baseline="0" dirty="0" smtClean="0">
                          <a:solidFill>
                            <a:srgbClr val="5F497A"/>
                          </a:solidFill>
                          <a:latin typeface="Calibri"/>
                        </a:rPr>
                        <a:t> Ε</a:t>
                      </a:r>
                      <a:r>
                        <a:rPr lang="el-GR" sz="1600" b="1" i="1" u="none" strike="noStrike" dirty="0" smtClean="0">
                          <a:solidFill>
                            <a:srgbClr val="5F497A"/>
                          </a:solidFill>
                          <a:latin typeface="Calibri"/>
                        </a:rPr>
                        <a:t>γγράφων </a:t>
                      </a:r>
                      <a:r>
                        <a:rPr lang="el-GR" sz="1600" b="1" i="1" u="none" strike="noStrike" dirty="0">
                          <a:solidFill>
                            <a:srgbClr val="5F497A"/>
                          </a:solidFill>
                          <a:latin typeface="Calibri"/>
                        </a:rPr>
                        <a:t>Διοικητικής Υλοποίησης</a:t>
                      </a:r>
                    </a:p>
                  </a:txBody>
                  <a:tcPr marL="9525" marR="9525" marT="9525"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l-GR"/>
                    </a:p>
                  </a:txBody>
                  <a:tcPr/>
                </a:tc>
              </a:tr>
              <a:tr h="409575">
                <a:tc>
                  <a:txBody>
                    <a:bodyPr/>
                    <a:lstStyle/>
                    <a:p>
                      <a:pPr algn="ctr" rtl="0" fontAlgn="ctr"/>
                      <a:r>
                        <a:rPr lang="el-GR" sz="1100" b="1" i="0" u="none" strike="noStrike" dirty="0">
                          <a:solidFill>
                            <a:srgbClr val="000000"/>
                          </a:solidFill>
                          <a:latin typeface="Calibri"/>
                        </a:rPr>
                        <a:t>1</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l-GR" sz="1200" b="1" i="0" u="none" strike="noStrike" dirty="0">
                          <a:solidFill>
                            <a:srgbClr val="000000"/>
                          </a:solidFill>
                          <a:latin typeface="Calibri"/>
                        </a:rPr>
                        <a:t>Λίστα Συμμετεχόντων (ονοματεπώνυμο, ιδιότητα, δραστηριότητα κατάρτισης/χώρα)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9550">
                <a:tc>
                  <a:txBody>
                    <a:bodyPr/>
                    <a:lstStyle/>
                    <a:p>
                      <a:pPr algn="ctr" rtl="0" fontAlgn="ctr"/>
                      <a:r>
                        <a:rPr lang="el-GR" sz="1100" b="1" i="0" u="none" strike="noStrike">
                          <a:solidFill>
                            <a:srgbClr val="000000"/>
                          </a:solidFill>
                          <a:latin typeface="Calibri"/>
                        </a:rPr>
                        <a:t>2</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FD8E8"/>
                    </a:solidFill>
                  </a:tcPr>
                </a:tc>
                <a:tc>
                  <a:txBody>
                    <a:bodyPr/>
                    <a:lstStyle/>
                    <a:p>
                      <a:pPr algn="ctr" rtl="0" fontAlgn="ctr"/>
                      <a:r>
                        <a:rPr lang="el-GR" sz="1200" b="1" i="0" u="none" strike="noStrike" dirty="0">
                          <a:solidFill>
                            <a:srgbClr val="000000"/>
                          </a:solidFill>
                          <a:latin typeface="Calibri"/>
                        </a:rPr>
                        <a:t>Συμβάσεις μεταξύ Φορέα και μετακινούμενων</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FD8E8"/>
                    </a:solidFill>
                  </a:tcPr>
                </a:tc>
              </a:tr>
              <a:tr h="609600">
                <a:tc>
                  <a:txBody>
                    <a:bodyPr/>
                    <a:lstStyle/>
                    <a:p>
                      <a:pPr algn="ctr" rtl="0" fontAlgn="ctr"/>
                      <a:r>
                        <a:rPr lang="el-GR" sz="1100" b="1" i="0" u="none" strike="noStrike" dirty="0">
                          <a:solidFill>
                            <a:srgbClr val="000000"/>
                          </a:solidFill>
                          <a:latin typeface="Calibri"/>
                        </a:rPr>
                        <a:t>3</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l-GR" sz="1200" b="1" i="0" u="none" strike="noStrike" dirty="0">
                          <a:solidFill>
                            <a:srgbClr val="000000"/>
                          </a:solidFill>
                          <a:latin typeface="Calibri"/>
                        </a:rPr>
                        <a:t>Αποδεικτικά έγγραφα ότι οι μετακινούμενοι κατά την </a:t>
                      </a:r>
                      <a:r>
                        <a:rPr lang="el-GR" sz="1200" b="1" i="0" u="none" strike="noStrike" dirty="0" err="1">
                          <a:solidFill>
                            <a:srgbClr val="000000"/>
                          </a:solidFill>
                          <a:latin typeface="Calibri"/>
                        </a:rPr>
                        <a:t>ημ</a:t>
                      </a:r>
                      <a:r>
                        <a:rPr lang="el-GR" sz="1200" b="1" i="0" u="none" strike="noStrike" dirty="0">
                          <a:solidFill>
                            <a:srgbClr val="000000"/>
                          </a:solidFill>
                          <a:latin typeface="Calibri"/>
                        </a:rPr>
                        <a:t>/νια μετακίνησης εργάζονταν στον φορέα   (συμβάσεις εργασίας -αποφάσεις πρόσληψης –ΦΕΚ διορισμού- Λοιπά)</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3860">
                <a:tc>
                  <a:txBody>
                    <a:bodyPr/>
                    <a:lstStyle/>
                    <a:p>
                      <a:pPr algn="ctr" rtl="0" fontAlgn="ctr"/>
                      <a:r>
                        <a:rPr lang="el-GR" sz="1100" b="1" i="0" u="none" strike="noStrike">
                          <a:solidFill>
                            <a:srgbClr val="000000"/>
                          </a:solidFill>
                          <a:latin typeface="Calibri"/>
                        </a:rPr>
                        <a:t>4</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FD8E8"/>
                    </a:solidFill>
                  </a:tcPr>
                </a:tc>
                <a:tc>
                  <a:txBody>
                    <a:bodyPr/>
                    <a:lstStyle/>
                    <a:p>
                      <a:pPr algn="ctr" rtl="0" fontAlgn="ctr"/>
                      <a:r>
                        <a:rPr lang="el-GR" sz="1200" b="1" i="0" u="none" strike="noStrike" dirty="0">
                          <a:solidFill>
                            <a:srgbClr val="000000"/>
                          </a:solidFill>
                          <a:latin typeface="Calibri"/>
                        </a:rPr>
                        <a:t>Βεβαιώσεις Συμμετοχής στη Δραστηριότητα Κατάρτισης</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FD8E8"/>
                    </a:solidFill>
                  </a:tcPr>
                </a:tc>
              </a:tr>
              <a:tr h="357190">
                <a:tc>
                  <a:txBody>
                    <a:bodyPr/>
                    <a:lstStyle/>
                    <a:p>
                      <a:pPr algn="ctr" rtl="0" fontAlgn="ctr"/>
                      <a:r>
                        <a:rPr lang="el-GR" sz="1100" b="1" i="0" u="none" strike="noStrike">
                          <a:solidFill>
                            <a:srgbClr val="000000"/>
                          </a:solidFill>
                          <a:latin typeface="Calibri"/>
                        </a:rPr>
                        <a:t>5</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l-GR" sz="1200" b="1" i="0" u="none" strike="noStrike" dirty="0">
                          <a:solidFill>
                            <a:srgbClr val="000000"/>
                          </a:solidFill>
                          <a:latin typeface="Calibri"/>
                        </a:rPr>
                        <a:t>Κινήσεις Λογαριασμού Δικαιούχου Φορέα</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9575">
                <a:tc>
                  <a:txBody>
                    <a:bodyPr/>
                    <a:lstStyle/>
                    <a:p>
                      <a:pPr algn="ctr" rtl="0" fontAlgn="ctr"/>
                      <a:r>
                        <a:rPr lang="el-GR" sz="1100" b="1" i="0" u="none" strike="noStrike">
                          <a:solidFill>
                            <a:srgbClr val="000000"/>
                          </a:solidFill>
                          <a:latin typeface="Calibri"/>
                        </a:rPr>
                        <a:t>6</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FD8E8"/>
                    </a:solidFill>
                  </a:tcPr>
                </a:tc>
                <a:tc>
                  <a:txBody>
                    <a:bodyPr/>
                    <a:lstStyle/>
                    <a:p>
                      <a:pPr algn="ctr" rtl="0" fontAlgn="ctr"/>
                      <a:r>
                        <a:rPr lang="el-GR" sz="1200" b="1" i="0" u="none" strike="noStrike" dirty="0">
                          <a:solidFill>
                            <a:srgbClr val="000000"/>
                          </a:solidFill>
                          <a:latin typeface="Calibri"/>
                        </a:rPr>
                        <a:t>Αποδείξεις είσπραξης ασφάλισης συμμετεχόντων/Ευρωπαϊκή Κάρτα Ασφάλισης</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FD8E8"/>
                    </a:solidFill>
                  </a:tcPr>
                </a:tc>
              </a:tr>
              <a:tr h="409594">
                <a:tc>
                  <a:txBody>
                    <a:bodyPr/>
                    <a:lstStyle/>
                    <a:p>
                      <a:pPr algn="ctr" rtl="0" fontAlgn="ctr"/>
                      <a:r>
                        <a:rPr lang="el-GR" sz="1100" b="1" i="0" u="none" strike="noStrike">
                          <a:solidFill>
                            <a:srgbClr val="000000"/>
                          </a:solidFill>
                          <a:latin typeface="Calibri"/>
                        </a:rPr>
                        <a:t>7</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l-GR" sz="1200" b="1" i="0" u="none" strike="noStrike" dirty="0">
                          <a:solidFill>
                            <a:srgbClr val="000000"/>
                          </a:solidFill>
                          <a:latin typeface="Calibri"/>
                        </a:rPr>
                        <a:t>Συμφωνία κινητικότητας με τον φορέα/φορείς υποδοχής</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diamon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0" y="0"/>
            <a:ext cx="9144000" cy="134143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pic>
        <p:nvPicPr>
          <p:cNvPr id="46082" name="4 - Εικόνα" descr="iky.png"/>
          <p:cNvPicPr>
            <a:picLocks noChangeAspect="1"/>
          </p:cNvPicPr>
          <p:nvPr/>
        </p:nvPicPr>
        <p:blipFill>
          <a:blip r:embed="rId3"/>
          <a:srcRect/>
          <a:stretch>
            <a:fillRect/>
          </a:stretch>
        </p:blipFill>
        <p:spPr bwMode="auto">
          <a:xfrm>
            <a:off x="7829550" y="115888"/>
            <a:ext cx="1189038" cy="1111250"/>
          </a:xfrm>
          <a:prstGeom prst="rect">
            <a:avLst/>
          </a:prstGeom>
          <a:noFill/>
          <a:ln w="9525">
            <a:noFill/>
            <a:miter lim="800000"/>
            <a:headEnd/>
            <a:tailEnd/>
          </a:ln>
        </p:spPr>
      </p:pic>
      <p:pic>
        <p:nvPicPr>
          <p:cNvPr id="46083" name="4 - Εικόνα" descr="EU flag-Erasmus+_vect_POS.jpg"/>
          <p:cNvPicPr>
            <a:picLocks noChangeAspect="1"/>
          </p:cNvPicPr>
          <p:nvPr/>
        </p:nvPicPr>
        <p:blipFill>
          <a:blip r:embed="rId4"/>
          <a:srcRect/>
          <a:stretch>
            <a:fillRect/>
          </a:stretch>
        </p:blipFill>
        <p:spPr bwMode="auto">
          <a:xfrm>
            <a:off x="0" y="188913"/>
            <a:ext cx="2676525" cy="765175"/>
          </a:xfrm>
          <a:prstGeom prst="rect">
            <a:avLst/>
          </a:prstGeom>
          <a:noFill/>
          <a:ln w="9525">
            <a:noFill/>
            <a:miter lim="800000"/>
            <a:headEnd/>
            <a:tailEnd/>
          </a:ln>
        </p:spPr>
      </p:pic>
      <p:sp>
        <p:nvSpPr>
          <p:cNvPr id="46084" name="Rectangle 8"/>
          <p:cNvSpPr>
            <a:spLocks noChangeArrowheads="1"/>
          </p:cNvSpPr>
          <p:nvPr/>
        </p:nvSpPr>
        <p:spPr bwMode="auto">
          <a:xfrm>
            <a:off x="285720" y="2071688"/>
            <a:ext cx="8462993" cy="1292662"/>
          </a:xfrm>
          <a:prstGeom prst="rect">
            <a:avLst/>
          </a:prstGeom>
          <a:noFill/>
          <a:ln w="9525">
            <a:noFill/>
            <a:miter lim="800000"/>
            <a:headEnd/>
            <a:tailEnd/>
          </a:ln>
        </p:spPr>
        <p:txBody>
          <a:bodyPr wrap="square">
            <a:spAutoFit/>
          </a:bodyPr>
          <a:lstStyle/>
          <a:p>
            <a:pPr algn="ctr"/>
            <a:endParaRPr lang="el-GR" sz="2000" b="1" i="1" dirty="0">
              <a:solidFill>
                <a:srgbClr val="005EA4"/>
              </a:solidFill>
              <a:latin typeface="Calibri" pitchFamily="34" charset="0"/>
            </a:endParaRPr>
          </a:p>
          <a:p>
            <a:r>
              <a:rPr lang="el-GR" sz="2000" b="1" i="1" dirty="0">
                <a:solidFill>
                  <a:srgbClr val="005EA4"/>
                </a:solidFill>
                <a:latin typeface="Calibri" pitchFamily="34" charset="0"/>
              </a:rPr>
              <a:t>	</a:t>
            </a:r>
          </a:p>
          <a:p>
            <a:endParaRPr lang="el-GR" sz="2000" b="1" i="1" dirty="0">
              <a:solidFill>
                <a:srgbClr val="005EA4"/>
              </a:solidFill>
              <a:latin typeface="Calibri" pitchFamily="34" charset="0"/>
            </a:endParaRPr>
          </a:p>
          <a:p>
            <a:r>
              <a:rPr lang="el-GR" dirty="0"/>
              <a:t>	</a:t>
            </a:r>
          </a:p>
        </p:txBody>
      </p:sp>
      <p:sp>
        <p:nvSpPr>
          <p:cNvPr id="46085" name="Rectangle 9"/>
          <p:cNvSpPr>
            <a:spLocks noChangeArrowheads="1"/>
          </p:cNvSpPr>
          <p:nvPr/>
        </p:nvSpPr>
        <p:spPr bwMode="auto">
          <a:xfrm>
            <a:off x="2771775" y="3141663"/>
            <a:ext cx="4572000" cy="366712"/>
          </a:xfrm>
          <a:prstGeom prst="rect">
            <a:avLst/>
          </a:prstGeom>
          <a:noFill/>
          <a:ln w="9525">
            <a:noFill/>
            <a:miter lim="800000"/>
            <a:headEnd/>
            <a:tailEnd/>
          </a:ln>
        </p:spPr>
        <p:txBody>
          <a:bodyPr>
            <a:spAutoFit/>
          </a:bodyPr>
          <a:lstStyle/>
          <a:p>
            <a:r>
              <a:rPr lang="el-GR"/>
              <a:t>	</a:t>
            </a:r>
          </a:p>
        </p:txBody>
      </p:sp>
      <p:sp>
        <p:nvSpPr>
          <p:cNvPr id="46086" name="Rectangle 11"/>
          <p:cNvSpPr>
            <a:spLocks noChangeArrowheads="1"/>
          </p:cNvSpPr>
          <p:nvPr/>
        </p:nvSpPr>
        <p:spPr bwMode="auto">
          <a:xfrm>
            <a:off x="2286000" y="1323975"/>
            <a:ext cx="4572000" cy="641350"/>
          </a:xfrm>
          <a:prstGeom prst="rect">
            <a:avLst/>
          </a:prstGeom>
          <a:noFill/>
          <a:ln w="9525">
            <a:noFill/>
            <a:miter lim="800000"/>
            <a:headEnd/>
            <a:tailEnd/>
          </a:ln>
        </p:spPr>
        <p:txBody>
          <a:bodyPr>
            <a:spAutoFit/>
          </a:bodyPr>
          <a:lstStyle/>
          <a:p>
            <a:endParaRPr lang="el-GR"/>
          </a:p>
          <a:p>
            <a:r>
              <a:rPr lang="el-GR"/>
              <a:t>	</a:t>
            </a:r>
          </a:p>
        </p:txBody>
      </p:sp>
      <p:sp>
        <p:nvSpPr>
          <p:cNvPr id="46087" name="Rectangle 12"/>
          <p:cNvSpPr>
            <a:spLocks noChangeArrowheads="1"/>
          </p:cNvSpPr>
          <p:nvPr/>
        </p:nvSpPr>
        <p:spPr bwMode="auto">
          <a:xfrm>
            <a:off x="2500313" y="4849813"/>
            <a:ext cx="6337300" cy="1631950"/>
          </a:xfrm>
          <a:prstGeom prst="rect">
            <a:avLst/>
          </a:prstGeom>
          <a:noFill/>
          <a:ln w="9525">
            <a:noFill/>
            <a:miter lim="800000"/>
            <a:headEnd/>
            <a:tailEnd/>
          </a:ln>
        </p:spPr>
        <p:txBody>
          <a:bodyPr>
            <a:spAutoFit/>
          </a:bodyPr>
          <a:lstStyle/>
          <a:p>
            <a:pPr algn="ctr"/>
            <a:endParaRPr lang="el-GR" sz="2000" b="1" i="1">
              <a:solidFill>
                <a:srgbClr val="005EA4"/>
              </a:solidFill>
              <a:latin typeface="Calibri" pitchFamily="34" charset="0"/>
            </a:endParaRPr>
          </a:p>
          <a:p>
            <a:pPr algn="ctr"/>
            <a:r>
              <a:rPr lang="el-GR" sz="2000" b="1" i="1">
                <a:solidFill>
                  <a:srgbClr val="005EA4"/>
                </a:solidFill>
                <a:latin typeface="Calibri" pitchFamily="34" charset="0"/>
              </a:rPr>
              <a:t> </a:t>
            </a:r>
          </a:p>
          <a:p>
            <a:r>
              <a:rPr lang="el-GR" sz="2000" b="1" i="1">
                <a:solidFill>
                  <a:srgbClr val="005EA4"/>
                </a:solidFill>
                <a:latin typeface="Calibri" pitchFamily="34" charset="0"/>
              </a:rPr>
              <a:t>	</a:t>
            </a:r>
          </a:p>
          <a:p>
            <a:endParaRPr lang="el-GR" sz="2000" b="1" i="1">
              <a:solidFill>
                <a:srgbClr val="005EA4"/>
              </a:solidFill>
              <a:latin typeface="Calibri" pitchFamily="34" charset="0"/>
            </a:endParaRPr>
          </a:p>
          <a:p>
            <a:r>
              <a:rPr lang="el-GR" sz="2000" b="1" i="1">
                <a:solidFill>
                  <a:srgbClr val="005EA4"/>
                </a:solidFill>
                <a:latin typeface="Calibri" pitchFamily="34" charset="0"/>
              </a:rPr>
              <a:t>	</a:t>
            </a:r>
          </a:p>
        </p:txBody>
      </p:sp>
      <p:sp>
        <p:nvSpPr>
          <p:cNvPr id="17" name="6 - TextBox"/>
          <p:cNvSpPr txBox="1"/>
          <p:nvPr/>
        </p:nvSpPr>
        <p:spPr>
          <a:xfrm rot="10800000" flipH="1" flipV="1">
            <a:off x="6572264" y="6286520"/>
            <a:ext cx="2342639" cy="369332"/>
          </a:xfrm>
          <a:prstGeom prst="rect">
            <a:avLst/>
          </a:prstGeom>
          <a:blipFill>
            <a:blip r:embed="rId5" cstate="print"/>
            <a:tile tx="0" ty="0" sx="100000" sy="100000" flip="none" algn="tl"/>
          </a:blipFill>
          <a:effectLst>
            <a:glow rad="63500">
              <a:schemeClr val="accent4">
                <a:satMod val="175000"/>
                <a:alpha val="40000"/>
              </a:schemeClr>
            </a:glow>
            <a:outerShdw blurRad="50800" dist="50800" dir="5400000" algn="ctr" rotWithShape="0">
              <a:schemeClr val="accent1">
                <a:lumMod val="75000"/>
              </a:schemeClr>
            </a:outerShdw>
          </a:effectLst>
        </p:spPr>
        <p:txBody>
          <a:bodyPr>
            <a:spAutoFit/>
          </a:bodyPr>
          <a:lstStyle>
            <a:defPPr>
              <a:defRPr lang="el-G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r>
              <a:rPr lang="el-GR" b="1" i="1" dirty="0">
                <a:solidFill>
                  <a:srgbClr val="000000"/>
                </a:solidFill>
                <a:effectLst>
                  <a:outerShdw blurRad="38100" dist="38100" dir="2700000" algn="tl">
                    <a:srgbClr val="C0C0C0"/>
                  </a:outerShdw>
                </a:effectLst>
                <a:latin typeface="Calibri" pitchFamily="34" charset="0"/>
              </a:rPr>
              <a:t>Εκπαίδευση Ενηλίκων</a:t>
            </a:r>
          </a:p>
        </p:txBody>
      </p:sp>
      <p:sp>
        <p:nvSpPr>
          <p:cNvPr id="23" name="1 - Τίτλος"/>
          <p:cNvSpPr txBox="1">
            <a:spLocks/>
          </p:cNvSpPr>
          <p:nvPr/>
        </p:nvSpPr>
        <p:spPr>
          <a:xfrm>
            <a:off x="500063" y="1357313"/>
            <a:ext cx="8229600" cy="847725"/>
          </a:xfrm>
          <a:prstGeom prst="rect">
            <a:avLst/>
          </a:prstGeom>
        </p:spPr>
        <p:txBody>
          <a:bodyPr anchor="ctr">
            <a:normAutofit fontScale="92500" lnSpcReduction="20000"/>
          </a:bodyPr>
          <a:lstStyle/>
          <a:p>
            <a:pPr algn="ctr">
              <a:defRPr/>
            </a:pPr>
            <a:r>
              <a:rPr lang="el-GR" sz="3500" b="1" dirty="0">
                <a:solidFill>
                  <a:srgbClr val="FF0000"/>
                </a:solidFill>
                <a:effectLst>
                  <a:outerShdw blurRad="38100" dist="38100" dir="2700000" algn="tl">
                    <a:srgbClr val="C0C0C0"/>
                  </a:outerShdw>
                </a:effectLst>
                <a:latin typeface="Arial" pitchFamily="34" charset="0"/>
                <a:cs typeface="Arial" pitchFamily="34" charset="0"/>
              </a:rPr>
              <a:t>Έλεγχος  δικαιολογητικών </a:t>
            </a:r>
            <a:r>
              <a:rPr lang="en-US" sz="3500" b="1" dirty="0">
                <a:solidFill>
                  <a:srgbClr val="FF0000"/>
                </a:solidFill>
                <a:effectLst>
                  <a:outerShdw blurRad="38100" dist="38100" dir="2700000" algn="tl">
                    <a:srgbClr val="C0C0C0"/>
                  </a:outerShdw>
                </a:effectLst>
                <a:latin typeface="Arial" pitchFamily="34" charset="0"/>
                <a:cs typeface="Arial" pitchFamily="34" charset="0"/>
              </a:rPr>
              <a:t> </a:t>
            </a:r>
            <a:r>
              <a:rPr lang="el-GR" sz="3500" b="1" dirty="0">
                <a:solidFill>
                  <a:srgbClr val="FF0000"/>
                </a:solidFill>
                <a:effectLst>
                  <a:outerShdw blurRad="38100" dist="38100" dir="2700000" algn="tl">
                    <a:srgbClr val="C0C0C0"/>
                  </a:outerShdw>
                </a:effectLst>
                <a:latin typeface="Arial" pitchFamily="34" charset="0"/>
                <a:cs typeface="Arial" pitchFamily="34" charset="0"/>
              </a:rPr>
              <a:t>(</a:t>
            </a:r>
            <a:r>
              <a:rPr lang="en-US" sz="3500" b="1" dirty="0">
                <a:solidFill>
                  <a:srgbClr val="FF0000"/>
                </a:solidFill>
                <a:effectLst>
                  <a:outerShdw blurRad="38100" dist="38100" dir="2700000" algn="tl">
                    <a:srgbClr val="C0C0C0"/>
                  </a:outerShdw>
                </a:effectLst>
                <a:latin typeface="Arial" pitchFamily="34" charset="0"/>
                <a:cs typeface="Arial" pitchFamily="34" charset="0"/>
              </a:rPr>
              <a:t>desk check)</a:t>
            </a:r>
            <a:endParaRPr lang="el-GR" sz="3500" b="1" dirty="0">
              <a:solidFill>
                <a:srgbClr val="FF0000"/>
              </a:solidFill>
              <a:effectLst>
                <a:outerShdw blurRad="38100" dist="38100" dir="2700000" algn="tl">
                  <a:srgbClr val="C0C0C0"/>
                </a:outerShdw>
              </a:effectLst>
              <a:latin typeface="Arial" pitchFamily="34" charset="0"/>
              <a:cs typeface="Arial" pitchFamily="34" charset="0"/>
            </a:endParaRPr>
          </a:p>
          <a:p>
            <a:pPr algn="ctr">
              <a:defRPr/>
            </a:pPr>
            <a:r>
              <a:rPr lang="el-GR" sz="3200" b="1" dirty="0">
                <a:solidFill>
                  <a:srgbClr val="FF0000"/>
                </a:solidFill>
                <a:effectLst>
                  <a:outerShdw blurRad="38100" dist="38100" dir="2700000" algn="tl">
                    <a:srgbClr val="C0C0C0"/>
                  </a:outerShdw>
                </a:effectLst>
                <a:latin typeface="Arial" pitchFamily="34" charset="0"/>
                <a:cs typeface="Arial" pitchFamily="34" charset="0"/>
              </a:rPr>
              <a:t>  </a:t>
            </a:r>
          </a:p>
        </p:txBody>
      </p:sp>
      <p:cxnSp>
        <p:nvCxnSpPr>
          <p:cNvPr id="24" name="Straight Connector 10"/>
          <p:cNvCxnSpPr/>
          <p:nvPr/>
        </p:nvCxnSpPr>
        <p:spPr>
          <a:xfrm>
            <a:off x="571472" y="1816100"/>
            <a:ext cx="7992888" cy="0"/>
          </a:xfrm>
          <a:prstGeom prst="line">
            <a:avLst/>
          </a:prstGeom>
          <a:ln w="25400">
            <a:solidFill>
              <a:schemeClr val="tx2">
                <a:lumMod val="75000"/>
              </a:schemeClr>
            </a:solidFill>
          </a:ln>
          <a:effectLst>
            <a:glow rad="63500">
              <a:schemeClr val="accent1">
                <a:satMod val="175000"/>
                <a:alpha val="40000"/>
              </a:schemeClr>
            </a:glow>
            <a:reflection blurRad="6350" stA="50000" endA="300" endPos="38500" dist="50800" dir="5400000" sy="-100000" algn="bl" rotWithShape="0"/>
            <a:softEdge rad="12700"/>
          </a:effectLst>
        </p:spPr>
        <p:style>
          <a:lnRef idx="1">
            <a:schemeClr val="accent1"/>
          </a:lnRef>
          <a:fillRef idx="0">
            <a:schemeClr val="accent1"/>
          </a:fillRef>
          <a:effectRef idx="0">
            <a:schemeClr val="accent1"/>
          </a:effectRef>
          <a:fontRef idx="minor">
            <a:schemeClr val="tx1"/>
          </a:fontRef>
        </p:style>
      </p:cxnSp>
      <p:graphicFrame>
        <p:nvGraphicFramePr>
          <p:cNvPr id="16" name="15 - Πίνακας"/>
          <p:cNvGraphicFramePr>
            <a:graphicFrameLocks noGrp="1"/>
          </p:cNvGraphicFramePr>
          <p:nvPr/>
        </p:nvGraphicFramePr>
        <p:xfrm>
          <a:off x="785786" y="2357430"/>
          <a:ext cx="7715304" cy="3786213"/>
        </p:xfrm>
        <a:graphic>
          <a:graphicData uri="http://schemas.openxmlformats.org/drawingml/2006/table">
            <a:tbl>
              <a:tblPr/>
              <a:tblGrid>
                <a:gridCol w="2571768"/>
                <a:gridCol w="5143536"/>
              </a:tblGrid>
              <a:tr h="319144">
                <a:tc gridSpan="2">
                  <a:txBody>
                    <a:bodyPr/>
                    <a:lstStyle/>
                    <a:p>
                      <a:pPr algn="ctr" rtl="0" fontAlgn="ctr"/>
                      <a:r>
                        <a:rPr lang="el-GR" sz="1500" b="1" i="1" u="none" strike="noStrike" dirty="0">
                          <a:solidFill>
                            <a:schemeClr val="tx1"/>
                          </a:solidFill>
                          <a:latin typeface="Calibri"/>
                        </a:rPr>
                        <a:t>Έλεγχος Οικονομικών Στοιχείων</a:t>
                      </a:r>
                    </a:p>
                  </a:txBody>
                  <a:tcPr marL="9525" marR="9525" marT="9525"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l-GR"/>
                    </a:p>
                  </a:txBody>
                  <a:tcPr/>
                </a:tc>
              </a:tr>
              <a:tr h="594769">
                <a:tc>
                  <a:txBody>
                    <a:bodyPr/>
                    <a:lstStyle/>
                    <a:p>
                      <a:pPr algn="ctr" rtl="0" fontAlgn="ctr"/>
                      <a:r>
                        <a:rPr lang="el-GR" sz="1400" b="1" i="0" u="sng" strike="noStrike" dirty="0">
                          <a:solidFill>
                            <a:schemeClr val="tx1"/>
                          </a:solidFill>
                          <a:latin typeface="Calibri"/>
                        </a:rPr>
                        <a:t>ΚΑΤΗΓΟΡΙΑ ΔΑΠΑΝΗΣ</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538ED5"/>
                      </a:solidFill>
                      <a:prstDash val="solid"/>
                      <a:round/>
                      <a:headEnd type="none" w="med" len="med"/>
                      <a:tailEnd type="none" w="med" len="med"/>
                    </a:lnB>
                  </a:tcPr>
                </a:tc>
                <a:tc>
                  <a:txBody>
                    <a:bodyPr/>
                    <a:lstStyle/>
                    <a:p>
                      <a:pPr algn="ctr" rtl="0" fontAlgn="ctr"/>
                      <a:r>
                        <a:rPr lang="el-GR" sz="1400" b="1" i="0" u="sng" strike="noStrike" dirty="0">
                          <a:solidFill>
                            <a:schemeClr val="tx1"/>
                          </a:solidFill>
                          <a:latin typeface="Calibri"/>
                        </a:rPr>
                        <a:t>ΤΥΠΟΣ ΔΙΚΑΙΟΛΟΓΗΤΙΚΟΥ</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538ED5"/>
                      </a:solidFill>
                      <a:prstDash val="solid"/>
                      <a:round/>
                      <a:headEnd type="none" w="med" len="med"/>
                      <a:tailEnd type="none" w="med" len="med"/>
                    </a:lnB>
                  </a:tcPr>
                </a:tc>
              </a:tr>
              <a:tr h="269822">
                <a:tc>
                  <a:txBody>
                    <a:bodyPr/>
                    <a:lstStyle/>
                    <a:p>
                      <a:pPr algn="ctr" rtl="0" fontAlgn="ctr"/>
                      <a:r>
                        <a:rPr lang="el-GR" sz="1400" b="1" i="0" u="none" strike="noStrike" dirty="0">
                          <a:solidFill>
                            <a:schemeClr val="tx1"/>
                          </a:solidFill>
                          <a:latin typeface="Calibri"/>
                        </a:rPr>
                        <a:t>Οργανωτικές Δαπάνες</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538ED5"/>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ctr" rtl="0" fontAlgn="ctr"/>
                      <a:r>
                        <a:rPr lang="el-GR" sz="1100" b="1" i="0" u="none" strike="noStrike" dirty="0">
                          <a:solidFill>
                            <a:schemeClr val="tx1"/>
                          </a:solidFill>
                          <a:latin typeface="Calibri"/>
                        </a:rPr>
                        <a:t>Τιμολόγια από φορέα υποδοχής</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538ED5"/>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r>
              <a:tr h="290131">
                <a:tc rowSpan="2">
                  <a:txBody>
                    <a:bodyPr/>
                    <a:lstStyle/>
                    <a:p>
                      <a:pPr algn="ctr" rtl="0" fontAlgn="ctr"/>
                      <a:r>
                        <a:rPr lang="el-GR" sz="1400" b="1" i="0" u="none" strike="noStrike" dirty="0">
                          <a:solidFill>
                            <a:schemeClr val="tx1"/>
                          </a:solidFill>
                          <a:latin typeface="Calibri"/>
                        </a:rPr>
                        <a:t>Δαπάνες Ταξιδίου</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l-GR" sz="1100" b="1" i="0" u="none" strike="noStrike" dirty="0">
                          <a:solidFill>
                            <a:schemeClr val="tx1"/>
                          </a:solidFill>
                          <a:latin typeface="Calibri"/>
                        </a:rPr>
                        <a:t>Κάρτες επιβίβασης</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25138">
                <a:tc vMerge="1">
                  <a:txBody>
                    <a:bodyPr/>
                    <a:lstStyle/>
                    <a:p>
                      <a:endParaRPr lang="el-GR"/>
                    </a:p>
                  </a:txBody>
                  <a:tcPr/>
                </a:tc>
                <a:tc>
                  <a:txBody>
                    <a:bodyPr/>
                    <a:lstStyle/>
                    <a:p>
                      <a:pPr algn="ctr" rtl="0" fontAlgn="ctr"/>
                      <a:r>
                        <a:rPr lang="el-GR" sz="1100" b="1" i="0" u="none" strike="noStrike" dirty="0">
                          <a:solidFill>
                            <a:schemeClr val="tx1"/>
                          </a:solidFill>
                          <a:latin typeface="Calibri"/>
                        </a:rPr>
                        <a:t>Τιμολόγια έκδοσης Αεροπορικών εισιτηρίων ή ηλεκτρονικά εισιτήρια</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67302">
                <a:tc>
                  <a:txBody>
                    <a:bodyPr/>
                    <a:lstStyle/>
                    <a:p>
                      <a:pPr algn="ctr" rtl="0" fontAlgn="ctr"/>
                      <a:r>
                        <a:rPr lang="el-GR" sz="1400" b="1" i="0" u="none" strike="noStrike" dirty="0">
                          <a:solidFill>
                            <a:schemeClr val="tx1"/>
                          </a:solidFill>
                          <a:latin typeface="Calibri"/>
                        </a:rPr>
                        <a:t>Δαπάνες Διαβίωσης</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c>
                  <a:txBody>
                    <a:bodyPr/>
                    <a:lstStyle/>
                    <a:p>
                      <a:pPr algn="ctr" rtl="0" fontAlgn="ctr"/>
                      <a:r>
                        <a:rPr lang="el-GR" sz="1100" b="1" i="0" u="none" strike="noStrike" dirty="0">
                          <a:solidFill>
                            <a:schemeClr val="tx1"/>
                          </a:solidFill>
                          <a:latin typeface="Calibri"/>
                        </a:rPr>
                        <a:t>Αποδείξεις παραλαβής των χρηματικών ποσών του κάθε μετακινούμενου ή τραπεζικές κινήσεις </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CC0DA"/>
                    </a:solidFill>
                  </a:tcPr>
                </a:tc>
              </a:tr>
              <a:tr h="525138">
                <a:tc rowSpan="3">
                  <a:txBody>
                    <a:bodyPr/>
                    <a:lstStyle/>
                    <a:p>
                      <a:pPr algn="ctr" rtl="0" fontAlgn="ctr"/>
                      <a:r>
                        <a:rPr lang="el-GR" sz="1400" b="1" i="0" u="none" strike="noStrike" dirty="0">
                          <a:solidFill>
                            <a:schemeClr val="tx1"/>
                          </a:solidFill>
                          <a:latin typeface="Calibri"/>
                        </a:rPr>
                        <a:t>Δίδακτρα</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l-GR" sz="1100" b="1" i="0" u="none" strike="noStrike" dirty="0">
                          <a:solidFill>
                            <a:schemeClr val="tx1"/>
                          </a:solidFill>
                          <a:latin typeface="Calibri"/>
                        </a:rPr>
                        <a:t>Αποδείξεις/Τιμολόγια αγοράς εκπαιδευτικού υλικού</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0131">
                <a:tc vMerge="1">
                  <a:txBody>
                    <a:bodyPr/>
                    <a:lstStyle/>
                    <a:p>
                      <a:endParaRPr lang="el-GR"/>
                    </a:p>
                  </a:txBody>
                  <a:tcPr/>
                </a:tc>
                <a:tc>
                  <a:txBody>
                    <a:bodyPr/>
                    <a:lstStyle/>
                    <a:p>
                      <a:pPr algn="ctr" rtl="0" fontAlgn="ctr"/>
                      <a:r>
                        <a:rPr lang="el-GR" sz="1100" b="1" i="0" u="none" strike="noStrike">
                          <a:solidFill>
                            <a:schemeClr val="tx1"/>
                          </a:solidFill>
                          <a:latin typeface="Calibri"/>
                        </a:rPr>
                        <a:t>Αποδείξεις πληρωμής</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4638">
                <a:tc vMerge="1">
                  <a:txBody>
                    <a:bodyPr/>
                    <a:lstStyle/>
                    <a:p>
                      <a:endParaRPr lang="el-GR"/>
                    </a:p>
                  </a:txBody>
                  <a:tcPr/>
                </a:tc>
                <a:tc>
                  <a:txBody>
                    <a:bodyPr/>
                    <a:lstStyle/>
                    <a:p>
                      <a:pPr algn="ctr" rtl="0" fontAlgn="ctr"/>
                      <a:r>
                        <a:rPr lang="el-GR" sz="1100" b="1" i="0" u="none" strike="noStrike" dirty="0" smtClean="0">
                          <a:solidFill>
                            <a:schemeClr val="tx1"/>
                          </a:solidFill>
                          <a:latin typeface="Calibri"/>
                        </a:rPr>
                        <a:t>Αποδείξεις / Τιμολόγια Εκπαιδευτικού υλικού</a:t>
                      </a:r>
                      <a:endParaRPr lang="el-GR" sz="1100" b="1" i="0" u="none" strike="noStrike" dirty="0">
                        <a:solidFill>
                          <a:schemeClr val="tx1"/>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diamon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0" y="0"/>
            <a:ext cx="9144000" cy="134143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dirty="0"/>
          </a:p>
        </p:txBody>
      </p:sp>
      <p:pic>
        <p:nvPicPr>
          <p:cNvPr id="48130" name="4 - Εικόνα" descr="iky.png"/>
          <p:cNvPicPr>
            <a:picLocks noChangeAspect="1"/>
          </p:cNvPicPr>
          <p:nvPr/>
        </p:nvPicPr>
        <p:blipFill>
          <a:blip r:embed="rId3"/>
          <a:srcRect/>
          <a:stretch>
            <a:fillRect/>
          </a:stretch>
        </p:blipFill>
        <p:spPr bwMode="auto">
          <a:xfrm>
            <a:off x="7829550" y="115888"/>
            <a:ext cx="1189038" cy="1111250"/>
          </a:xfrm>
          <a:prstGeom prst="rect">
            <a:avLst/>
          </a:prstGeom>
          <a:noFill/>
          <a:ln w="9525">
            <a:noFill/>
            <a:miter lim="800000"/>
            <a:headEnd/>
            <a:tailEnd/>
          </a:ln>
        </p:spPr>
      </p:pic>
      <p:pic>
        <p:nvPicPr>
          <p:cNvPr id="48131" name="4 - Εικόνα" descr="EU flag-Erasmus+_vect_POS.jpg"/>
          <p:cNvPicPr>
            <a:picLocks noChangeAspect="1"/>
          </p:cNvPicPr>
          <p:nvPr/>
        </p:nvPicPr>
        <p:blipFill>
          <a:blip r:embed="rId4"/>
          <a:srcRect/>
          <a:stretch>
            <a:fillRect/>
          </a:stretch>
        </p:blipFill>
        <p:spPr bwMode="auto">
          <a:xfrm>
            <a:off x="0" y="188913"/>
            <a:ext cx="2676525" cy="765175"/>
          </a:xfrm>
          <a:prstGeom prst="rect">
            <a:avLst/>
          </a:prstGeom>
          <a:noFill/>
          <a:ln w="9525">
            <a:noFill/>
            <a:miter lim="800000"/>
            <a:headEnd/>
            <a:tailEnd/>
          </a:ln>
        </p:spPr>
      </p:pic>
      <p:sp>
        <p:nvSpPr>
          <p:cNvPr id="48132" name="Rectangle 8"/>
          <p:cNvSpPr>
            <a:spLocks noChangeArrowheads="1"/>
          </p:cNvSpPr>
          <p:nvPr/>
        </p:nvSpPr>
        <p:spPr bwMode="auto">
          <a:xfrm>
            <a:off x="500063" y="2071688"/>
            <a:ext cx="8248650" cy="2524125"/>
          </a:xfrm>
          <a:prstGeom prst="rect">
            <a:avLst/>
          </a:prstGeom>
          <a:noFill/>
          <a:ln w="9525">
            <a:noFill/>
            <a:miter lim="800000"/>
            <a:headEnd/>
            <a:tailEnd/>
          </a:ln>
        </p:spPr>
        <p:txBody>
          <a:bodyPr>
            <a:spAutoFit/>
          </a:bodyPr>
          <a:lstStyle/>
          <a:p>
            <a:pPr algn="ctr"/>
            <a:r>
              <a:rPr lang="el-GR" sz="2000" b="1" dirty="0">
                <a:solidFill>
                  <a:srgbClr val="005EA4"/>
                </a:solidFill>
                <a:latin typeface="Calibri" pitchFamily="34" charset="0"/>
              </a:rPr>
              <a:t>Ο έλεγχος πραγματοποιείται στις εγκαταστάσεις του δικαιούχου φορέα κατά τη διάρκεια της υλοποίησης του σχεδίου και οπωσδήποτε πριν την υποβολή της τελικής έκθεσης με σκοπό τη διαπίστωση πραγματικών γεγονότων  </a:t>
            </a:r>
          </a:p>
          <a:p>
            <a:pPr algn="ctr"/>
            <a:endParaRPr lang="el-GR" sz="2000" b="1" dirty="0">
              <a:solidFill>
                <a:srgbClr val="005EA4"/>
              </a:solidFill>
              <a:latin typeface="Calibri" pitchFamily="34" charset="0"/>
            </a:endParaRPr>
          </a:p>
          <a:p>
            <a:r>
              <a:rPr lang="el-GR" sz="2000" b="1" dirty="0">
                <a:solidFill>
                  <a:srgbClr val="005EA4"/>
                </a:solidFill>
                <a:latin typeface="Calibri" pitchFamily="34" charset="0"/>
              </a:rPr>
              <a:t>	</a:t>
            </a:r>
          </a:p>
          <a:p>
            <a:endParaRPr lang="el-GR" sz="2000" b="1" i="1" dirty="0">
              <a:solidFill>
                <a:srgbClr val="005EA4"/>
              </a:solidFill>
              <a:latin typeface="Calibri" pitchFamily="34" charset="0"/>
            </a:endParaRPr>
          </a:p>
          <a:p>
            <a:r>
              <a:rPr lang="el-GR" dirty="0"/>
              <a:t>	</a:t>
            </a:r>
          </a:p>
        </p:txBody>
      </p:sp>
      <p:sp>
        <p:nvSpPr>
          <p:cNvPr id="48133" name="Rectangle 9"/>
          <p:cNvSpPr>
            <a:spLocks noChangeArrowheads="1"/>
          </p:cNvSpPr>
          <p:nvPr/>
        </p:nvSpPr>
        <p:spPr bwMode="auto">
          <a:xfrm>
            <a:off x="2771775" y="3141663"/>
            <a:ext cx="4572000" cy="366712"/>
          </a:xfrm>
          <a:prstGeom prst="rect">
            <a:avLst/>
          </a:prstGeom>
          <a:noFill/>
          <a:ln w="9525">
            <a:noFill/>
            <a:miter lim="800000"/>
            <a:headEnd/>
            <a:tailEnd/>
          </a:ln>
        </p:spPr>
        <p:txBody>
          <a:bodyPr>
            <a:spAutoFit/>
          </a:bodyPr>
          <a:lstStyle/>
          <a:p>
            <a:r>
              <a:rPr lang="el-GR"/>
              <a:t>	</a:t>
            </a:r>
          </a:p>
        </p:txBody>
      </p:sp>
      <p:sp>
        <p:nvSpPr>
          <p:cNvPr id="48134" name="Rectangle 11"/>
          <p:cNvSpPr>
            <a:spLocks noChangeArrowheads="1"/>
          </p:cNvSpPr>
          <p:nvPr/>
        </p:nvSpPr>
        <p:spPr bwMode="auto">
          <a:xfrm>
            <a:off x="2286000" y="1323975"/>
            <a:ext cx="4572000" cy="641350"/>
          </a:xfrm>
          <a:prstGeom prst="rect">
            <a:avLst/>
          </a:prstGeom>
          <a:noFill/>
          <a:ln w="9525">
            <a:noFill/>
            <a:miter lim="800000"/>
            <a:headEnd/>
            <a:tailEnd/>
          </a:ln>
        </p:spPr>
        <p:txBody>
          <a:bodyPr>
            <a:spAutoFit/>
          </a:bodyPr>
          <a:lstStyle/>
          <a:p>
            <a:endParaRPr lang="el-GR"/>
          </a:p>
          <a:p>
            <a:r>
              <a:rPr lang="el-GR"/>
              <a:t>	</a:t>
            </a:r>
          </a:p>
        </p:txBody>
      </p:sp>
      <p:sp>
        <p:nvSpPr>
          <p:cNvPr id="48135" name="Rectangle 12"/>
          <p:cNvSpPr>
            <a:spLocks noChangeArrowheads="1"/>
          </p:cNvSpPr>
          <p:nvPr/>
        </p:nvSpPr>
        <p:spPr bwMode="auto">
          <a:xfrm>
            <a:off x="2500313" y="4849813"/>
            <a:ext cx="6337300" cy="1631950"/>
          </a:xfrm>
          <a:prstGeom prst="rect">
            <a:avLst/>
          </a:prstGeom>
          <a:noFill/>
          <a:ln w="9525">
            <a:noFill/>
            <a:miter lim="800000"/>
            <a:headEnd/>
            <a:tailEnd/>
          </a:ln>
        </p:spPr>
        <p:txBody>
          <a:bodyPr>
            <a:spAutoFit/>
          </a:bodyPr>
          <a:lstStyle/>
          <a:p>
            <a:pPr algn="ctr"/>
            <a:endParaRPr lang="el-GR" sz="2000" b="1" i="1">
              <a:solidFill>
                <a:srgbClr val="005EA4"/>
              </a:solidFill>
              <a:latin typeface="Calibri" pitchFamily="34" charset="0"/>
            </a:endParaRPr>
          </a:p>
          <a:p>
            <a:pPr algn="ctr"/>
            <a:r>
              <a:rPr lang="el-GR" sz="2000" b="1" i="1">
                <a:solidFill>
                  <a:srgbClr val="005EA4"/>
                </a:solidFill>
                <a:latin typeface="Calibri" pitchFamily="34" charset="0"/>
              </a:rPr>
              <a:t> </a:t>
            </a:r>
          </a:p>
          <a:p>
            <a:r>
              <a:rPr lang="el-GR" sz="2000" b="1" i="1">
                <a:solidFill>
                  <a:srgbClr val="005EA4"/>
                </a:solidFill>
                <a:latin typeface="Calibri" pitchFamily="34" charset="0"/>
              </a:rPr>
              <a:t>	</a:t>
            </a:r>
          </a:p>
          <a:p>
            <a:endParaRPr lang="el-GR" sz="2000" b="1" i="1">
              <a:solidFill>
                <a:srgbClr val="005EA4"/>
              </a:solidFill>
              <a:latin typeface="Calibri" pitchFamily="34" charset="0"/>
            </a:endParaRPr>
          </a:p>
          <a:p>
            <a:r>
              <a:rPr lang="el-GR" sz="2000" b="1" i="1">
                <a:solidFill>
                  <a:srgbClr val="005EA4"/>
                </a:solidFill>
                <a:latin typeface="Calibri" pitchFamily="34" charset="0"/>
              </a:rPr>
              <a:t>	</a:t>
            </a:r>
          </a:p>
        </p:txBody>
      </p:sp>
      <p:sp>
        <p:nvSpPr>
          <p:cNvPr id="17" name="6 - TextBox"/>
          <p:cNvSpPr txBox="1"/>
          <p:nvPr/>
        </p:nvSpPr>
        <p:spPr>
          <a:xfrm rot="10800000" flipH="1" flipV="1">
            <a:off x="6572264" y="6286520"/>
            <a:ext cx="2342639" cy="369332"/>
          </a:xfrm>
          <a:prstGeom prst="rect">
            <a:avLst/>
          </a:prstGeom>
          <a:blipFill>
            <a:blip r:embed="rId5" cstate="print"/>
            <a:tile tx="0" ty="0" sx="100000" sy="100000" flip="none" algn="tl"/>
          </a:blipFill>
          <a:effectLst>
            <a:glow rad="63500">
              <a:schemeClr val="accent4">
                <a:satMod val="175000"/>
                <a:alpha val="40000"/>
              </a:schemeClr>
            </a:glow>
            <a:outerShdw blurRad="50800" dist="50800" dir="5400000" algn="ctr" rotWithShape="0">
              <a:schemeClr val="accent1">
                <a:lumMod val="75000"/>
              </a:schemeClr>
            </a:outerShdw>
          </a:effectLst>
        </p:spPr>
        <p:txBody>
          <a:bodyPr>
            <a:spAutoFit/>
          </a:bodyPr>
          <a:lstStyle>
            <a:defPPr>
              <a:defRPr lang="el-G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r>
              <a:rPr lang="el-GR" b="1" i="1" dirty="0">
                <a:solidFill>
                  <a:srgbClr val="000000"/>
                </a:solidFill>
                <a:effectLst>
                  <a:outerShdw blurRad="38100" dist="38100" dir="2700000" algn="tl">
                    <a:srgbClr val="C0C0C0"/>
                  </a:outerShdw>
                </a:effectLst>
                <a:latin typeface="Calibri" pitchFamily="34" charset="0"/>
              </a:rPr>
              <a:t>Εκπαίδευση Ενηλίκων</a:t>
            </a:r>
          </a:p>
        </p:txBody>
      </p:sp>
      <p:sp>
        <p:nvSpPr>
          <p:cNvPr id="23" name="1 - Τίτλος"/>
          <p:cNvSpPr txBox="1">
            <a:spLocks/>
          </p:cNvSpPr>
          <p:nvPr/>
        </p:nvSpPr>
        <p:spPr>
          <a:xfrm>
            <a:off x="500063" y="1571625"/>
            <a:ext cx="8229600" cy="633413"/>
          </a:xfrm>
          <a:prstGeom prst="rect">
            <a:avLst/>
          </a:prstGeom>
        </p:spPr>
        <p:txBody>
          <a:bodyPr anchor="ctr">
            <a:normAutofit fontScale="25000" lnSpcReduction="20000"/>
          </a:bodyPr>
          <a:lstStyle/>
          <a:p>
            <a:pPr algn="ctr">
              <a:defRPr/>
            </a:pPr>
            <a:r>
              <a:rPr lang="el-GR" sz="8000" b="1" dirty="0">
                <a:solidFill>
                  <a:srgbClr val="FF0000"/>
                </a:solidFill>
                <a:effectLst>
                  <a:outerShdw blurRad="38100" dist="38100" dir="2700000" algn="tl">
                    <a:srgbClr val="C0C0C0"/>
                  </a:outerShdw>
                </a:effectLst>
                <a:latin typeface="Arial" pitchFamily="34" charset="0"/>
                <a:cs typeface="Arial" pitchFamily="34" charset="0"/>
              </a:rPr>
              <a:t>Επιτόπιος έλεγχος (κατά τη διάρκεια της δράσης)</a:t>
            </a:r>
          </a:p>
          <a:p>
            <a:pPr algn="ctr">
              <a:defRPr/>
            </a:pPr>
            <a:endParaRPr lang="el-GR" sz="3200" b="1" dirty="0">
              <a:solidFill>
                <a:srgbClr val="FF0000"/>
              </a:solidFill>
              <a:effectLst>
                <a:outerShdw blurRad="38100" dist="38100" dir="2700000" algn="tl">
                  <a:srgbClr val="C0C0C0"/>
                </a:outerShdw>
              </a:effectLst>
              <a:latin typeface="Arial" pitchFamily="34" charset="0"/>
              <a:cs typeface="Arial" pitchFamily="34" charset="0"/>
            </a:endParaRPr>
          </a:p>
          <a:p>
            <a:pPr algn="ctr">
              <a:defRPr/>
            </a:pPr>
            <a:r>
              <a:rPr lang="el-GR" sz="3200" b="1" dirty="0">
                <a:solidFill>
                  <a:srgbClr val="FF0000"/>
                </a:solidFill>
                <a:effectLst>
                  <a:outerShdw blurRad="38100" dist="38100" dir="2700000" algn="tl">
                    <a:srgbClr val="C0C0C0"/>
                  </a:outerShdw>
                </a:effectLst>
                <a:latin typeface="Arial" pitchFamily="34" charset="0"/>
                <a:cs typeface="Arial" pitchFamily="34" charset="0"/>
              </a:rPr>
              <a:t>  </a:t>
            </a:r>
          </a:p>
        </p:txBody>
      </p:sp>
      <p:cxnSp>
        <p:nvCxnSpPr>
          <p:cNvPr id="24" name="Straight Connector 10"/>
          <p:cNvCxnSpPr/>
          <p:nvPr/>
        </p:nvCxnSpPr>
        <p:spPr>
          <a:xfrm>
            <a:off x="571472" y="2000240"/>
            <a:ext cx="7992888" cy="0"/>
          </a:xfrm>
          <a:prstGeom prst="line">
            <a:avLst/>
          </a:prstGeom>
          <a:ln w="25400">
            <a:solidFill>
              <a:schemeClr val="tx2">
                <a:lumMod val="75000"/>
              </a:schemeClr>
            </a:solidFill>
          </a:ln>
          <a:effectLst>
            <a:glow rad="63500">
              <a:schemeClr val="accent1">
                <a:satMod val="175000"/>
                <a:alpha val="40000"/>
              </a:schemeClr>
            </a:glow>
            <a:reflection blurRad="6350" stA="50000" endA="300" endPos="38500" dist="50800" dir="5400000" sy="-100000" algn="bl" rotWithShape="0"/>
            <a:softEdge rad="12700"/>
          </a:effectLst>
        </p:spPr>
        <p:style>
          <a:lnRef idx="1">
            <a:schemeClr val="accent1"/>
          </a:lnRef>
          <a:fillRef idx="0">
            <a:schemeClr val="accent1"/>
          </a:fillRef>
          <a:effectRef idx="0">
            <a:schemeClr val="accent1"/>
          </a:effectRef>
          <a:fontRef idx="minor">
            <a:schemeClr val="tx1"/>
          </a:fontRef>
        </p:style>
      </p:cxnSp>
      <p:graphicFrame>
        <p:nvGraphicFramePr>
          <p:cNvPr id="14" name="13 - Πίνακας"/>
          <p:cNvGraphicFramePr>
            <a:graphicFrameLocks noGrp="1"/>
          </p:cNvGraphicFramePr>
          <p:nvPr/>
        </p:nvGraphicFramePr>
        <p:xfrm>
          <a:off x="714348" y="3357562"/>
          <a:ext cx="7643812" cy="2714626"/>
        </p:xfrm>
        <a:graphic>
          <a:graphicData uri="http://schemas.openxmlformats.org/drawingml/2006/table">
            <a:tbl>
              <a:tblPr/>
              <a:tblGrid>
                <a:gridCol w="7643812"/>
              </a:tblGrid>
              <a:tr h="274638">
                <a:tc>
                  <a:txBody>
                    <a:bodyPr/>
                    <a:lstStyle/>
                    <a:p>
                      <a:pPr marL="457200" marR="0" lvl="0" indent="0" algn="ctr" defTabSz="914400" rtl="0" eaLnBrk="1" fontAlgn="base" latinLnBrk="0" hangingPunct="1">
                        <a:lnSpc>
                          <a:spcPct val="115000"/>
                        </a:lnSpc>
                        <a:spcBef>
                          <a:spcPct val="0"/>
                        </a:spcBef>
                        <a:spcAft>
                          <a:spcPct val="0"/>
                        </a:spcAft>
                        <a:buClrTx/>
                        <a:buSzTx/>
                        <a:buFontTx/>
                        <a:buNone/>
                        <a:tabLst/>
                      </a:pPr>
                      <a:r>
                        <a:rPr kumimoji="0" lang="el-GR" sz="1400" b="1" i="0" u="none" strike="noStrike" cap="none" normalizeH="0" baseline="0" dirty="0" smtClean="0">
                          <a:ln>
                            <a:noFill/>
                          </a:ln>
                          <a:solidFill>
                            <a:srgbClr val="17365D"/>
                          </a:solidFill>
                          <a:effectLst/>
                          <a:latin typeface="+mn-lt"/>
                          <a:cs typeface="Times New Roman" pitchFamily="18" charset="0"/>
                        </a:rPr>
                        <a:t>Σημεία ελέγχου</a:t>
                      </a:r>
                      <a:endParaRPr kumimoji="0" lang="el-GR" sz="1400" b="0" i="0" u="none" strike="noStrike" cap="none" normalizeH="0" baseline="0" dirty="0" smtClean="0">
                        <a:ln>
                          <a:noFill/>
                        </a:ln>
                        <a:solidFill>
                          <a:schemeClr val="tx1"/>
                        </a:solidFill>
                        <a:effectLst/>
                        <a:latin typeface="+mn-lt"/>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DFEC"/>
                    </a:solidFill>
                  </a:tcPr>
                </a:tc>
              </a:tr>
              <a:tr h="2439988">
                <a:tc>
                  <a:txBody>
                    <a:bodyPr/>
                    <a:lstStyle/>
                    <a:p>
                      <a:pPr marL="342900" marR="0" lvl="0" indent="-342900" algn="just" defTabSz="914400" rtl="0" eaLnBrk="1" fontAlgn="base" latinLnBrk="0" hangingPunct="1">
                        <a:lnSpc>
                          <a:spcPct val="115000"/>
                        </a:lnSpc>
                        <a:spcBef>
                          <a:spcPct val="0"/>
                        </a:spcBef>
                        <a:spcAft>
                          <a:spcPct val="0"/>
                        </a:spcAft>
                        <a:buClrTx/>
                        <a:buSzTx/>
                        <a:buFont typeface="Wingdings" pitchFamily="2" charset="2"/>
                        <a:buNone/>
                        <a:tabLst/>
                      </a:pPr>
                      <a:endParaRPr kumimoji="0" lang="el-GR" sz="1200" b="0" i="0" u="none" strike="noStrike" cap="none" normalizeH="0" baseline="0" dirty="0" smtClean="0">
                        <a:ln>
                          <a:noFill/>
                        </a:ln>
                        <a:solidFill>
                          <a:srgbClr val="000000"/>
                        </a:solidFill>
                        <a:effectLst/>
                        <a:latin typeface="Tahoma" pitchFamily="34" charset="0"/>
                        <a:cs typeface="Times New Roman" pitchFamily="18" charset="0"/>
                      </a:endParaRPr>
                    </a:p>
                    <a:p>
                      <a:pPr marL="342900" marR="0" lvl="0" indent="-342900" algn="just" defTabSz="914400" rtl="0" eaLnBrk="1" fontAlgn="base" latinLnBrk="0" hangingPunct="1">
                        <a:lnSpc>
                          <a:spcPct val="115000"/>
                        </a:lnSpc>
                        <a:spcBef>
                          <a:spcPct val="0"/>
                        </a:spcBef>
                        <a:spcAft>
                          <a:spcPct val="0"/>
                        </a:spcAft>
                        <a:buClrTx/>
                        <a:buSzTx/>
                        <a:buFont typeface="Wingdings" pitchFamily="2" charset="2"/>
                        <a:buChar char=""/>
                        <a:tabLst/>
                      </a:pPr>
                      <a:r>
                        <a:rPr kumimoji="0" lang="el-GR" sz="1200" b="0" i="0" u="none" strike="noStrike" cap="none" normalizeH="0" baseline="0" dirty="0" smtClean="0">
                          <a:ln>
                            <a:noFill/>
                          </a:ln>
                          <a:solidFill>
                            <a:srgbClr val="000000"/>
                          </a:solidFill>
                          <a:effectLst/>
                          <a:latin typeface="Comic Sans MS" pitchFamily="66" charset="0"/>
                          <a:ea typeface="Times New Roman" pitchFamily="18" charset="0"/>
                          <a:cs typeface="Calibri" pitchFamily="34" charset="0"/>
                        </a:rPr>
                        <a:t>Συμφωνία δραστηριοτήτων με την αίτηση επιχορήγησης</a:t>
                      </a:r>
                      <a:endParaRPr kumimoji="0" lang="el-GR" sz="1200" b="0" i="0" u="none" strike="noStrike" cap="none" normalizeH="0" baseline="0" dirty="0" smtClean="0">
                        <a:ln>
                          <a:noFill/>
                        </a:ln>
                        <a:solidFill>
                          <a:srgbClr val="000000"/>
                        </a:solidFill>
                        <a:effectLst/>
                        <a:latin typeface="Tahoma" pitchFamily="34" charset="0"/>
                        <a:cs typeface="Times New Roman" pitchFamily="18" charset="0"/>
                      </a:endParaRPr>
                    </a:p>
                    <a:p>
                      <a:pPr marL="342900" marR="0" lvl="0" indent="-342900" algn="just" defTabSz="914400" rtl="0" eaLnBrk="1" fontAlgn="base" latinLnBrk="0" hangingPunct="1">
                        <a:lnSpc>
                          <a:spcPct val="115000"/>
                        </a:lnSpc>
                        <a:spcBef>
                          <a:spcPct val="0"/>
                        </a:spcBef>
                        <a:spcAft>
                          <a:spcPct val="0"/>
                        </a:spcAft>
                        <a:buClrTx/>
                        <a:buSzTx/>
                        <a:buFont typeface="Wingdings" pitchFamily="2" charset="2"/>
                        <a:buChar char=""/>
                        <a:tabLst/>
                      </a:pPr>
                      <a:r>
                        <a:rPr kumimoji="0" lang="el-GR" sz="1200" b="0" i="0" u="none" strike="noStrike" cap="none" normalizeH="0" baseline="0" dirty="0" smtClean="0">
                          <a:ln>
                            <a:noFill/>
                          </a:ln>
                          <a:solidFill>
                            <a:srgbClr val="000000"/>
                          </a:solidFill>
                          <a:effectLst/>
                          <a:latin typeface="Comic Sans MS" pitchFamily="66" charset="0"/>
                          <a:cs typeface="Times New Roman" pitchFamily="18" charset="0"/>
                        </a:rPr>
                        <a:t>Επαλήθευση της </a:t>
                      </a:r>
                      <a:r>
                        <a:rPr kumimoji="0" lang="el-GR" sz="1200" b="0" i="0" u="none" strike="noStrike" cap="none" normalizeH="0" baseline="0" dirty="0" err="1" smtClean="0">
                          <a:ln>
                            <a:noFill/>
                          </a:ln>
                          <a:solidFill>
                            <a:srgbClr val="000000"/>
                          </a:solidFill>
                          <a:effectLst/>
                          <a:latin typeface="Comic Sans MS" pitchFamily="66" charset="0"/>
                          <a:cs typeface="Times New Roman" pitchFamily="18" charset="0"/>
                        </a:rPr>
                        <a:t>επιλεξιμότητας</a:t>
                      </a:r>
                      <a:r>
                        <a:rPr kumimoji="0" lang="el-GR" sz="1200" b="0" i="0" u="none" strike="noStrike" cap="none" normalizeH="0" baseline="0" dirty="0" smtClean="0">
                          <a:ln>
                            <a:noFill/>
                          </a:ln>
                          <a:solidFill>
                            <a:srgbClr val="000000"/>
                          </a:solidFill>
                          <a:effectLst/>
                          <a:latin typeface="Comic Sans MS" pitchFamily="66" charset="0"/>
                          <a:cs typeface="Times New Roman" pitchFamily="18" charset="0"/>
                        </a:rPr>
                        <a:t> των συμμετεχόντων (πχ. έλεγχος της ιδιότητάς τους, ενεργείς συμβάσεις εργασίας με τον φορέα)</a:t>
                      </a:r>
                      <a:endParaRPr kumimoji="0" lang="el-GR" sz="1200" b="0" i="0" u="none" strike="noStrike" cap="none" normalizeH="0" baseline="0" dirty="0" smtClean="0">
                        <a:ln>
                          <a:noFill/>
                        </a:ln>
                        <a:solidFill>
                          <a:srgbClr val="000000"/>
                        </a:solidFill>
                        <a:effectLst/>
                        <a:latin typeface="Tahoma" pitchFamily="34" charset="0"/>
                        <a:cs typeface="Times New Roman" pitchFamily="18" charset="0"/>
                      </a:endParaRPr>
                    </a:p>
                    <a:p>
                      <a:pPr marL="342900" marR="0" lvl="0" indent="-342900" algn="just" defTabSz="914400" rtl="0" eaLnBrk="1" fontAlgn="base" latinLnBrk="0" hangingPunct="1">
                        <a:lnSpc>
                          <a:spcPct val="115000"/>
                        </a:lnSpc>
                        <a:spcBef>
                          <a:spcPct val="0"/>
                        </a:spcBef>
                        <a:spcAft>
                          <a:spcPct val="0"/>
                        </a:spcAft>
                        <a:buClrTx/>
                        <a:buSzTx/>
                        <a:buFont typeface="Wingdings" pitchFamily="2" charset="2"/>
                        <a:buChar char=""/>
                        <a:tabLst/>
                      </a:pPr>
                      <a:r>
                        <a:rPr kumimoji="0" lang="el-GR" sz="1200" b="0" i="0" u="none" strike="noStrike" cap="none" normalizeH="0" baseline="0" dirty="0" smtClean="0">
                          <a:ln>
                            <a:noFill/>
                          </a:ln>
                          <a:solidFill>
                            <a:srgbClr val="000000"/>
                          </a:solidFill>
                          <a:effectLst/>
                          <a:latin typeface="Comic Sans MS" pitchFamily="66" charset="0"/>
                          <a:cs typeface="Times New Roman" pitchFamily="18" charset="0"/>
                        </a:rPr>
                        <a:t>Έλεγχος της προόδου υλοποίησης του σχεδίου</a:t>
                      </a:r>
                      <a:endParaRPr kumimoji="0" lang="el-GR" sz="1200" b="0" i="0" u="none" strike="noStrike" cap="none" normalizeH="0" baseline="0" dirty="0" smtClean="0">
                        <a:ln>
                          <a:noFill/>
                        </a:ln>
                        <a:solidFill>
                          <a:srgbClr val="000000"/>
                        </a:solidFill>
                        <a:effectLst/>
                        <a:latin typeface="Tahoma" pitchFamily="34" charset="0"/>
                        <a:cs typeface="Times New Roman" pitchFamily="18" charset="0"/>
                      </a:endParaRPr>
                    </a:p>
                    <a:p>
                      <a:pPr marL="342900" marR="0" lvl="0" indent="-342900" algn="just" defTabSz="914400" rtl="0" eaLnBrk="1" fontAlgn="base" latinLnBrk="0" hangingPunct="1">
                        <a:lnSpc>
                          <a:spcPct val="115000"/>
                        </a:lnSpc>
                        <a:spcBef>
                          <a:spcPct val="0"/>
                        </a:spcBef>
                        <a:spcAft>
                          <a:spcPct val="0"/>
                        </a:spcAft>
                        <a:buClrTx/>
                        <a:buSzTx/>
                        <a:buFont typeface="Wingdings" pitchFamily="2" charset="2"/>
                        <a:buChar char=""/>
                        <a:tabLst/>
                      </a:pPr>
                      <a:r>
                        <a:rPr kumimoji="0" lang="el-GR" sz="1200" b="0" i="0" u="none" strike="noStrike" cap="none" normalizeH="0" baseline="0" dirty="0" smtClean="0">
                          <a:ln>
                            <a:noFill/>
                          </a:ln>
                          <a:solidFill>
                            <a:srgbClr val="000000"/>
                          </a:solidFill>
                          <a:effectLst/>
                          <a:latin typeface="Comic Sans MS" pitchFamily="66" charset="0"/>
                          <a:cs typeface="Times New Roman" pitchFamily="18" charset="0"/>
                        </a:rPr>
                        <a:t>Συνεντεύξεις με συμμετέχοντες </a:t>
                      </a:r>
                      <a:endParaRPr kumimoji="0" lang="el-GR" sz="1200" b="0" i="0" u="none" strike="noStrike" cap="none" normalizeH="0" baseline="0" dirty="0" smtClean="0">
                        <a:ln>
                          <a:noFill/>
                        </a:ln>
                        <a:solidFill>
                          <a:srgbClr val="000000"/>
                        </a:solidFill>
                        <a:effectLst/>
                        <a:latin typeface="Tahoma" pitchFamily="34" charset="0"/>
                        <a:cs typeface="Times New Roman" pitchFamily="18" charset="0"/>
                      </a:endParaRPr>
                    </a:p>
                    <a:p>
                      <a:pPr marL="342900" marR="0" lvl="0" indent="-342900" algn="just" defTabSz="914400" rtl="0" eaLnBrk="1" fontAlgn="base" latinLnBrk="0" hangingPunct="1">
                        <a:lnSpc>
                          <a:spcPct val="115000"/>
                        </a:lnSpc>
                        <a:spcBef>
                          <a:spcPct val="0"/>
                        </a:spcBef>
                        <a:spcAft>
                          <a:spcPct val="0"/>
                        </a:spcAft>
                        <a:buClrTx/>
                        <a:buSzTx/>
                        <a:buFont typeface="Wingdings" pitchFamily="2" charset="2"/>
                        <a:buChar char=""/>
                        <a:tabLst/>
                      </a:pPr>
                      <a:r>
                        <a:rPr kumimoji="0" lang="el-GR" sz="1200" b="0" i="0" u="none" strike="noStrike" cap="none" normalizeH="0" baseline="0" dirty="0" smtClean="0">
                          <a:ln>
                            <a:noFill/>
                          </a:ln>
                          <a:solidFill>
                            <a:srgbClr val="000000"/>
                          </a:solidFill>
                          <a:effectLst/>
                          <a:latin typeface="Comic Sans MS" pitchFamily="66" charset="0"/>
                          <a:cs typeface="Times New Roman" pitchFamily="18" charset="0"/>
                        </a:rPr>
                        <a:t>Επιβεβαίωση του βαθμού απορροφητικότητας της κοινοτικής επιχορήγησης</a:t>
                      </a:r>
                      <a:endParaRPr kumimoji="0" lang="el-GR" sz="1200" b="0" i="0" u="none" strike="noStrike" cap="none" normalizeH="0" baseline="0" dirty="0" smtClean="0">
                        <a:ln>
                          <a:noFill/>
                        </a:ln>
                        <a:solidFill>
                          <a:srgbClr val="000000"/>
                        </a:solidFill>
                        <a:effectLst/>
                        <a:latin typeface="Tahoma" pitchFamily="34" charset="0"/>
                        <a:cs typeface="Times New Roman" pitchFamily="18" charset="0"/>
                      </a:endParaRPr>
                    </a:p>
                    <a:p>
                      <a:pPr marL="342900" marR="0" lvl="0" indent="-342900" algn="just" defTabSz="914400" rtl="0" eaLnBrk="1" fontAlgn="base" latinLnBrk="0" hangingPunct="1">
                        <a:lnSpc>
                          <a:spcPct val="115000"/>
                        </a:lnSpc>
                        <a:spcBef>
                          <a:spcPct val="0"/>
                        </a:spcBef>
                        <a:spcAft>
                          <a:spcPct val="0"/>
                        </a:spcAft>
                        <a:buClrTx/>
                        <a:buSzTx/>
                        <a:buFont typeface="Wingdings" pitchFamily="2" charset="2"/>
                        <a:buChar char=""/>
                        <a:tabLst/>
                      </a:pPr>
                      <a:r>
                        <a:rPr kumimoji="0" lang="el-GR" sz="1200" b="0" i="0" u="none" strike="noStrike" cap="none" normalizeH="0" baseline="0" dirty="0" smtClean="0">
                          <a:ln>
                            <a:noFill/>
                          </a:ln>
                          <a:solidFill>
                            <a:srgbClr val="000000"/>
                          </a:solidFill>
                          <a:effectLst/>
                          <a:latin typeface="Comic Sans MS" pitchFamily="66" charset="0"/>
                          <a:cs typeface="Times New Roman" pitchFamily="18" charset="0"/>
                        </a:rPr>
                        <a:t>Οικονομικός Έλεγχος όσον αφορά στην πραγματοποίηση, </a:t>
                      </a:r>
                      <a:r>
                        <a:rPr kumimoji="0" lang="el-GR" sz="1200" b="0" i="0" u="none" strike="noStrike" cap="none" normalizeH="0" baseline="0" dirty="0" err="1" smtClean="0">
                          <a:ln>
                            <a:noFill/>
                          </a:ln>
                          <a:solidFill>
                            <a:srgbClr val="000000"/>
                          </a:solidFill>
                          <a:effectLst/>
                          <a:latin typeface="Comic Sans MS" pitchFamily="66" charset="0"/>
                          <a:cs typeface="Times New Roman" pitchFamily="18" charset="0"/>
                        </a:rPr>
                        <a:t>επιλεξιμότητα</a:t>
                      </a:r>
                      <a:r>
                        <a:rPr kumimoji="0" lang="el-GR" sz="1200" b="0" i="0" u="none" strike="noStrike" cap="none" normalizeH="0" baseline="0" dirty="0" smtClean="0">
                          <a:ln>
                            <a:noFill/>
                          </a:ln>
                          <a:solidFill>
                            <a:srgbClr val="000000"/>
                          </a:solidFill>
                          <a:effectLst/>
                          <a:latin typeface="Comic Sans MS" pitchFamily="66" charset="0"/>
                          <a:cs typeface="Times New Roman" pitchFamily="18" charset="0"/>
                        </a:rPr>
                        <a:t> των δαπανών (ανάλογα με το είδος της δαπάνης), νομιμότητα, κανονικότητα και σκοπιμότητα οικονομικών δαπανών. </a:t>
                      </a:r>
                      <a:endParaRPr kumimoji="0" lang="el-GR" sz="1200" b="0" i="0" u="none" strike="noStrike" cap="none" normalizeH="0" baseline="0" dirty="0" smtClean="0">
                        <a:ln>
                          <a:noFill/>
                        </a:ln>
                        <a:solidFill>
                          <a:srgbClr val="000000"/>
                        </a:solidFill>
                        <a:effectLst/>
                        <a:latin typeface="Tahoma"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diamon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 Ορθογώνιο"/>
          <p:cNvSpPr/>
          <p:nvPr/>
        </p:nvSpPr>
        <p:spPr>
          <a:xfrm>
            <a:off x="0" y="0"/>
            <a:ext cx="9144000" cy="134143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a:p>
        </p:txBody>
      </p:sp>
      <p:pic>
        <p:nvPicPr>
          <p:cNvPr id="50178" name="4 - Εικόνα" descr="iky.png"/>
          <p:cNvPicPr>
            <a:picLocks noChangeAspect="1"/>
          </p:cNvPicPr>
          <p:nvPr/>
        </p:nvPicPr>
        <p:blipFill>
          <a:blip r:embed="rId4"/>
          <a:srcRect/>
          <a:stretch>
            <a:fillRect/>
          </a:stretch>
        </p:blipFill>
        <p:spPr bwMode="auto">
          <a:xfrm>
            <a:off x="7829550" y="115888"/>
            <a:ext cx="1189038" cy="1111250"/>
          </a:xfrm>
          <a:prstGeom prst="rect">
            <a:avLst/>
          </a:prstGeom>
          <a:noFill/>
          <a:ln w="9525">
            <a:noFill/>
            <a:miter lim="800000"/>
            <a:headEnd/>
            <a:tailEnd/>
          </a:ln>
        </p:spPr>
      </p:pic>
      <p:pic>
        <p:nvPicPr>
          <p:cNvPr id="50179" name="4 - Εικόνα" descr="EU flag-Erasmus+_vect_POS.jpg"/>
          <p:cNvPicPr>
            <a:picLocks noChangeAspect="1"/>
          </p:cNvPicPr>
          <p:nvPr/>
        </p:nvPicPr>
        <p:blipFill>
          <a:blip r:embed="rId5"/>
          <a:srcRect/>
          <a:stretch>
            <a:fillRect/>
          </a:stretch>
        </p:blipFill>
        <p:spPr bwMode="auto">
          <a:xfrm>
            <a:off x="0" y="188913"/>
            <a:ext cx="2676525" cy="765175"/>
          </a:xfrm>
          <a:prstGeom prst="rect">
            <a:avLst/>
          </a:prstGeom>
          <a:noFill/>
          <a:ln w="9525">
            <a:noFill/>
            <a:miter lim="800000"/>
            <a:headEnd/>
            <a:tailEnd/>
          </a:ln>
        </p:spPr>
      </p:pic>
      <p:sp>
        <p:nvSpPr>
          <p:cNvPr id="50180" name="1 - Τίτλος"/>
          <p:cNvSpPr txBox="1">
            <a:spLocks/>
          </p:cNvSpPr>
          <p:nvPr/>
        </p:nvSpPr>
        <p:spPr bwMode="auto">
          <a:xfrm>
            <a:off x="755650" y="3213100"/>
            <a:ext cx="8137525" cy="1655763"/>
          </a:xfrm>
          <a:prstGeom prst="rect">
            <a:avLst/>
          </a:prstGeom>
          <a:noFill/>
          <a:ln w="9525">
            <a:noFill/>
            <a:miter lim="800000"/>
            <a:headEnd/>
            <a:tailEnd/>
          </a:ln>
        </p:spPr>
        <p:txBody>
          <a:bodyPr anchor="ctr"/>
          <a:lstStyle/>
          <a:p>
            <a:pPr algn="ctr">
              <a:lnSpc>
                <a:spcPct val="80000"/>
              </a:lnSpc>
            </a:pPr>
            <a:endParaRPr lang="en-US" sz="4100" b="1">
              <a:solidFill>
                <a:schemeClr val="tx2"/>
              </a:solidFill>
              <a:latin typeface="Calibri" pitchFamily="34" charset="0"/>
            </a:endParaRPr>
          </a:p>
        </p:txBody>
      </p:sp>
      <p:pic>
        <p:nvPicPr>
          <p:cNvPr id="50181" name="Picture 18" descr="Danger.png"/>
          <p:cNvPicPr>
            <a:picLocks noChangeAspect="1"/>
          </p:cNvPicPr>
          <p:nvPr/>
        </p:nvPicPr>
        <p:blipFill>
          <a:blip r:embed="rId6"/>
          <a:srcRect/>
          <a:stretch>
            <a:fillRect/>
          </a:stretch>
        </p:blipFill>
        <p:spPr bwMode="auto">
          <a:xfrm>
            <a:off x="250825" y="1412875"/>
            <a:ext cx="1392238" cy="1228725"/>
          </a:xfrm>
          <a:prstGeom prst="rect">
            <a:avLst/>
          </a:prstGeom>
          <a:noFill/>
          <a:ln w="9525">
            <a:noFill/>
            <a:miter lim="800000"/>
            <a:headEnd/>
            <a:tailEnd/>
          </a:ln>
        </p:spPr>
      </p:pic>
      <p:sp>
        <p:nvSpPr>
          <p:cNvPr id="8" name="6 - TextBox"/>
          <p:cNvSpPr txBox="1"/>
          <p:nvPr/>
        </p:nvSpPr>
        <p:spPr>
          <a:xfrm rot="10800000" flipH="1" flipV="1">
            <a:off x="6662207" y="6357441"/>
            <a:ext cx="2342639" cy="369332"/>
          </a:xfrm>
          <a:prstGeom prst="rect">
            <a:avLst/>
          </a:prstGeom>
          <a:blipFill>
            <a:blip r:embed="rId7" cstate="print"/>
            <a:tile tx="0" ty="0" sx="100000" sy="100000" flip="none" algn="tl"/>
          </a:blipFill>
          <a:effectLst>
            <a:glow rad="63500">
              <a:schemeClr val="accent4">
                <a:satMod val="175000"/>
                <a:alpha val="40000"/>
              </a:schemeClr>
            </a:glow>
            <a:outerShdw blurRad="50800" dist="50800" dir="5400000" algn="ctr" rotWithShape="0">
              <a:schemeClr val="accent1">
                <a:lumMod val="75000"/>
              </a:schemeClr>
            </a:outerShdw>
          </a:effectLst>
        </p:spPr>
        <p:txBody>
          <a:bodyPr>
            <a:spAutoFit/>
          </a:bodyPr>
          <a:lstStyle>
            <a:defPPr>
              <a:defRPr lang="el-G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r>
              <a:rPr lang="el-GR" b="1" i="1" dirty="0">
                <a:solidFill>
                  <a:srgbClr val="000000"/>
                </a:solidFill>
                <a:effectLst>
                  <a:outerShdw blurRad="38100" dist="38100" dir="2700000" algn="tl">
                    <a:srgbClr val="C0C0C0"/>
                  </a:outerShdw>
                </a:effectLst>
                <a:latin typeface="Calibri" pitchFamily="34" charset="0"/>
              </a:rPr>
              <a:t>Εκπαίδευση Ενηλίκων</a:t>
            </a:r>
          </a:p>
        </p:txBody>
      </p:sp>
      <p:sp>
        <p:nvSpPr>
          <p:cNvPr id="10" name="9 - Στρογγυλεμένο ορθογώνιο"/>
          <p:cNvSpPr/>
          <p:nvPr/>
        </p:nvSpPr>
        <p:spPr>
          <a:xfrm>
            <a:off x="642938" y="2928938"/>
            <a:ext cx="8143875" cy="142875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algn="ctr">
              <a:defRPr/>
            </a:pPr>
            <a:r>
              <a:rPr lang="el-GR" dirty="0"/>
              <a:t>Το Ίδρυμα Κρατικών Υποτροφιών δύναται επίσης να ζητήσει, στο πλαίσιο οποιουδήποτε τύπου ελέγχου, δικαιολογητικά ή αποδεικτικά στοιχεία που προβλέπονται για άλλο τύπο ελέγχου καθώς μπορεί να διενεργήσει επιπλέον ελέγχους, πέραν αυτών που αναφέρονται ανωτέρω, αν θεωρηθεί απαραίτητο.</a:t>
            </a:r>
          </a:p>
          <a:p>
            <a:pPr algn="ctr">
              <a:defRPr/>
            </a:pPr>
            <a:endParaRPr lang="el-GR" dirty="0"/>
          </a:p>
          <a:p>
            <a:pPr algn="ctr">
              <a:defRPr/>
            </a:pPr>
            <a:endParaRPr lang="el-GR" dirty="0"/>
          </a:p>
        </p:txBody>
      </p:sp>
      <p:sp>
        <p:nvSpPr>
          <p:cNvPr id="11" name="10 - Στρογγυλεμένο ορθογώνιο"/>
          <p:cNvSpPr/>
          <p:nvPr/>
        </p:nvSpPr>
        <p:spPr>
          <a:xfrm>
            <a:off x="642938" y="4857750"/>
            <a:ext cx="8143875" cy="1000125"/>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algn="ctr">
              <a:defRPr/>
            </a:pPr>
            <a:r>
              <a:rPr lang="el-GR" dirty="0"/>
              <a:t>Ο δικαιούχος Φορέας οφείλει να φυλάσσει στο αρχείο του για </a:t>
            </a:r>
            <a:r>
              <a:rPr lang="el-GR" dirty="0">
                <a:solidFill>
                  <a:srgbClr val="FF0000"/>
                </a:solidFill>
              </a:rPr>
              <a:t>πέντε (5) έτη</a:t>
            </a:r>
            <a:r>
              <a:rPr lang="el-GR" dirty="0"/>
              <a:t> όλα τα παραστατικά / αποδεικτικά στοιχεία που προβλέπει η </a:t>
            </a:r>
            <a:r>
              <a:rPr lang="el-GR" dirty="0" err="1"/>
              <a:t>συμβαση</a:t>
            </a:r>
            <a:r>
              <a:rPr lang="el-GR" dirty="0"/>
              <a:t>. </a:t>
            </a:r>
          </a:p>
          <a:p>
            <a:pPr algn="ctr">
              <a:defRPr/>
            </a:pPr>
            <a:endParaRPr lang="el-GR" dirty="0"/>
          </a:p>
        </p:txBody>
      </p:sp>
    </p:spTree>
  </p:cSld>
  <p:clrMapOvr>
    <a:masterClrMapping/>
  </p:clrMapOvr>
  <p:transition>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0" y="0"/>
            <a:ext cx="9144000" cy="134143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pic>
        <p:nvPicPr>
          <p:cNvPr id="17410" name="4 - Εικόνα" descr="iky.png"/>
          <p:cNvPicPr>
            <a:picLocks noChangeAspect="1"/>
          </p:cNvPicPr>
          <p:nvPr/>
        </p:nvPicPr>
        <p:blipFill>
          <a:blip r:embed="rId4"/>
          <a:srcRect/>
          <a:stretch>
            <a:fillRect/>
          </a:stretch>
        </p:blipFill>
        <p:spPr bwMode="auto">
          <a:xfrm>
            <a:off x="7829550" y="115888"/>
            <a:ext cx="1189038" cy="1111250"/>
          </a:xfrm>
          <a:prstGeom prst="rect">
            <a:avLst/>
          </a:prstGeom>
          <a:noFill/>
          <a:ln w="9525">
            <a:noFill/>
            <a:miter lim="800000"/>
            <a:headEnd/>
            <a:tailEnd/>
          </a:ln>
        </p:spPr>
      </p:pic>
      <p:pic>
        <p:nvPicPr>
          <p:cNvPr id="17411" name="4 - Εικόνα" descr="EU flag-Erasmus+_vect_POS.jpg"/>
          <p:cNvPicPr>
            <a:picLocks noChangeAspect="1"/>
          </p:cNvPicPr>
          <p:nvPr/>
        </p:nvPicPr>
        <p:blipFill>
          <a:blip r:embed="rId5"/>
          <a:srcRect/>
          <a:stretch>
            <a:fillRect/>
          </a:stretch>
        </p:blipFill>
        <p:spPr bwMode="auto">
          <a:xfrm>
            <a:off x="0" y="188913"/>
            <a:ext cx="2676525" cy="765175"/>
          </a:xfrm>
          <a:prstGeom prst="rect">
            <a:avLst/>
          </a:prstGeom>
          <a:noFill/>
          <a:ln w="9525">
            <a:noFill/>
            <a:miter lim="800000"/>
            <a:headEnd/>
            <a:tailEnd/>
          </a:ln>
        </p:spPr>
      </p:pic>
      <p:sp>
        <p:nvSpPr>
          <p:cNvPr id="21512" name="Rectangle 8"/>
          <p:cNvSpPr>
            <a:spLocks noChangeArrowheads="1"/>
          </p:cNvSpPr>
          <p:nvPr/>
        </p:nvSpPr>
        <p:spPr bwMode="auto">
          <a:xfrm>
            <a:off x="714375" y="1928813"/>
            <a:ext cx="7500938" cy="461962"/>
          </a:xfrm>
          <a:prstGeom prst="rect">
            <a:avLst/>
          </a:prstGeom>
          <a:noFill/>
          <a:ln w="9525">
            <a:noFill/>
            <a:miter lim="800000"/>
            <a:headEnd/>
            <a:tailEnd/>
          </a:ln>
        </p:spPr>
        <p:txBody>
          <a:bodyPr>
            <a:spAutoFit/>
          </a:bodyPr>
          <a:lstStyle/>
          <a:p>
            <a:pPr algn="ctr">
              <a:spcAft>
                <a:spcPts val="600"/>
              </a:spcAft>
              <a:defRPr/>
            </a:pPr>
            <a:r>
              <a:rPr lang="el-GR" sz="2400" b="1" dirty="0" err="1"/>
              <a:t>Επιλεξιμότητα</a:t>
            </a:r>
            <a:r>
              <a:rPr lang="el-GR" sz="2400" b="1" dirty="0"/>
              <a:t> δραστηριοτήτων κινητικότητας </a:t>
            </a:r>
            <a:endParaRPr lang="el-GR" sz="2400" b="1" i="1" dirty="0">
              <a:solidFill>
                <a:schemeClr val="accent1">
                  <a:lumMod val="75000"/>
                </a:schemeClr>
              </a:solidFill>
            </a:endParaRPr>
          </a:p>
        </p:txBody>
      </p:sp>
      <p:sp>
        <p:nvSpPr>
          <p:cNvPr id="12" name="6 - TextBox"/>
          <p:cNvSpPr txBox="1"/>
          <p:nvPr/>
        </p:nvSpPr>
        <p:spPr>
          <a:xfrm rot="10800000" flipH="1" flipV="1">
            <a:off x="6662207" y="6357441"/>
            <a:ext cx="2342639" cy="369332"/>
          </a:xfrm>
          <a:prstGeom prst="rect">
            <a:avLst/>
          </a:prstGeom>
          <a:blipFill>
            <a:blip r:embed="rId6" cstate="print"/>
            <a:tile tx="0" ty="0" sx="100000" sy="100000" flip="none" algn="tl"/>
          </a:blipFill>
          <a:effectLst>
            <a:glow rad="63500">
              <a:schemeClr val="accent4">
                <a:satMod val="175000"/>
                <a:alpha val="40000"/>
              </a:schemeClr>
            </a:glow>
            <a:outerShdw blurRad="50800" dist="50800" dir="5400000" algn="ctr" rotWithShape="0">
              <a:schemeClr val="accent1">
                <a:lumMod val="75000"/>
              </a:schemeClr>
            </a:outerShdw>
          </a:effectLst>
        </p:spPr>
        <p:txBody>
          <a:bodyPr>
            <a:spAutoFit/>
          </a:bodyPr>
          <a:lstStyle>
            <a:defPPr>
              <a:defRPr lang="el-G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r>
              <a:rPr lang="el-GR" b="1" i="1" dirty="0">
                <a:solidFill>
                  <a:srgbClr val="000000"/>
                </a:solidFill>
                <a:effectLst>
                  <a:outerShdw blurRad="38100" dist="38100" dir="2700000" algn="tl">
                    <a:srgbClr val="C0C0C0"/>
                  </a:outerShdw>
                </a:effectLst>
                <a:latin typeface="Calibri" pitchFamily="34" charset="0"/>
              </a:rPr>
              <a:t>Εκπαίδευση Ενηλίκων</a:t>
            </a:r>
          </a:p>
        </p:txBody>
      </p:sp>
      <p:sp>
        <p:nvSpPr>
          <p:cNvPr id="16" name="15 - Στρογγυλεμένο ορθογώνιο"/>
          <p:cNvSpPr/>
          <p:nvPr/>
        </p:nvSpPr>
        <p:spPr>
          <a:xfrm>
            <a:off x="642938" y="2643188"/>
            <a:ext cx="6654800" cy="1389062"/>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algn="ctr">
              <a:defRPr/>
            </a:pPr>
            <a:r>
              <a:rPr lang="el-GR" dirty="0"/>
              <a:t>Ο δικαιούχος διασφαλίζει ότι οι δραστηριότητες κινητικότητας που πραγματοποιούνται από τον εκάστοτε μεμονωμένο συμμετέχοντα είναι επιλέξιμες βάσει των κανόνων που παρατίθενται στον Οδηγό Προγράμματος </a:t>
            </a:r>
            <a:r>
              <a:rPr lang="el-GR" dirty="0" err="1"/>
              <a:t>Erasmus</a:t>
            </a:r>
            <a:r>
              <a:rPr lang="el-GR" dirty="0"/>
              <a:t>+. </a:t>
            </a:r>
          </a:p>
        </p:txBody>
      </p:sp>
      <p:sp>
        <p:nvSpPr>
          <p:cNvPr id="18" name="17 - Στρογγυλεμένο ορθογώνιο"/>
          <p:cNvSpPr/>
          <p:nvPr/>
        </p:nvSpPr>
        <p:spPr>
          <a:xfrm>
            <a:off x="1785938" y="4429125"/>
            <a:ext cx="6654800" cy="1389063"/>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algn="ctr">
              <a:defRPr/>
            </a:pPr>
            <a:r>
              <a:rPr lang="el-GR" dirty="0"/>
              <a:t>Δραστηριότητες κινητικότητας που πραγματοποιούνται και δεν εμφανίζουν συμμόρφωση με τους κανόνες που προσδιορίζονται στον Οδηγό Προγράμματος </a:t>
            </a:r>
            <a:r>
              <a:rPr lang="el-GR" dirty="0" err="1"/>
              <a:t>Erasmus</a:t>
            </a:r>
            <a:r>
              <a:rPr lang="el-GR" dirty="0"/>
              <a:t>+, θεωρούνται μη επιλέξιμες. </a:t>
            </a:r>
          </a:p>
        </p:txBody>
      </p:sp>
    </p:spTree>
  </p:cSld>
  <p:clrMapOvr>
    <a:masterClrMapping/>
  </p:clrMapOvr>
  <p:transition>
    <p:diamon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0" y="0"/>
            <a:ext cx="9144000" cy="134143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a:p>
        </p:txBody>
      </p:sp>
      <p:pic>
        <p:nvPicPr>
          <p:cNvPr id="52226" name="4 - Εικόνα" descr="iky.png"/>
          <p:cNvPicPr>
            <a:picLocks noChangeAspect="1"/>
          </p:cNvPicPr>
          <p:nvPr/>
        </p:nvPicPr>
        <p:blipFill>
          <a:blip r:embed="rId4"/>
          <a:srcRect/>
          <a:stretch>
            <a:fillRect/>
          </a:stretch>
        </p:blipFill>
        <p:spPr bwMode="auto">
          <a:xfrm>
            <a:off x="7829550" y="115888"/>
            <a:ext cx="1189038" cy="1111250"/>
          </a:xfrm>
          <a:prstGeom prst="rect">
            <a:avLst/>
          </a:prstGeom>
          <a:noFill/>
          <a:ln w="9525">
            <a:noFill/>
            <a:miter lim="800000"/>
            <a:headEnd/>
            <a:tailEnd/>
          </a:ln>
        </p:spPr>
      </p:pic>
      <p:pic>
        <p:nvPicPr>
          <p:cNvPr id="52227" name="4 - Εικόνα" descr="EU flag-Erasmus+_vect_POS.jpg"/>
          <p:cNvPicPr>
            <a:picLocks noChangeAspect="1"/>
          </p:cNvPicPr>
          <p:nvPr/>
        </p:nvPicPr>
        <p:blipFill>
          <a:blip r:embed="rId5"/>
          <a:srcRect/>
          <a:stretch>
            <a:fillRect/>
          </a:stretch>
        </p:blipFill>
        <p:spPr bwMode="auto">
          <a:xfrm>
            <a:off x="0" y="188913"/>
            <a:ext cx="2676525" cy="765175"/>
          </a:xfrm>
          <a:prstGeom prst="rect">
            <a:avLst/>
          </a:prstGeom>
          <a:noFill/>
          <a:ln w="9525">
            <a:noFill/>
            <a:miter lim="800000"/>
            <a:headEnd/>
            <a:tailEnd/>
          </a:ln>
        </p:spPr>
      </p:pic>
      <p:sp>
        <p:nvSpPr>
          <p:cNvPr id="10" name="1 - Τίτλος"/>
          <p:cNvSpPr txBox="1">
            <a:spLocks/>
          </p:cNvSpPr>
          <p:nvPr/>
        </p:nvSpPr>
        <p:spPr>
          <a:xfrm>
            <a:off x="325438" y="1590675"/>
            <a:ext cx="5435600" cy="2470150"/>
          </a:xfrm>
          <a:prstGeom prst="rect">
            <a:avLst/>
          </a:prstGeom>
          <a:noFill/>
        </p:spPr>
        <p:txBody>
          <a:bodyPr anchor="ctr"/>
          <a:lstStyle/>
          <a:p>
            <a:pPr algn="ctr">
              <a:spcAft>
                <a:spcPts val="1200"/>
              </a:spcAft>
              <a:defRPr/>
            </a:pPr>
            <a:r>
              <a:rPr lang="el-GR" sz="5500" b="1" i="1" dirty="0">
                <a:solidFill>
                  <a:schemeClr val="accent1">
                    <a:lumMod val="75000"/>
                  </a:schemeClr>
                </a:solidFill>
                <a:effectLst>
                  <a:outerShdw blurRad="38100" dist="38100" dir="2700000" algn="tl">
                    <a:srgbClr val="C0C0C0"/>
                  </a:outerShdw>
                </a:effectLst>
                <a:latin typeface="Calibri" pitchFamily="34" charset="0"/>
              </a:rPr>
              <a:t>Ευχαριστώ πολύ</a:t>
            </a:r>
            <a:r>
              <a:rPr lang="en-US" sz="5500" b="1" i="1" dirty="0">
                <a:solidFill>
                  <a:schemeClr val="accent1">
                    <a:lumMod val="75000"/>
                  </a:schemeClr>
                </a:solidFill>
                <a:effectLst>
                  <a:outerShdw blurRad="38100" dist="38100" dir="2700000" algn="tl">
                    <a:srgbClr val="C0C0C0"/>
                  </a:outerShdw>
                </a:effectLst>
                <a:latin typeface="Calibri" pitchFamily="34" charset="0"/>
              </a:rPr>
              <a:t>!</a:t>
            </a:r>
            <a:r>
              <a:rPr lang="el-GR" sz="5500" b="1" i="1" dirty="0">
                <a:solidFill>
                  <a:schemeClr val="accent1">
                    <a:lumMod val="75000"/>
                  </a:schemeClr>
                </a:solidFill>
                <a:effectLst>
                  <a:outerShdw blurRad="38100" dist="38100" dir="2700000" algn="tl">
                    <a:srgbClr val="C0C0C0"/>
                  </a:outerShdw>
                </a:effectLst>
                <a:latin typeface="Calibri" pitchFamily="34" charset="0"/>
              </a:rPr>
              <a:t> </a:t>
            </a:r>
          </a:p>
        </p:txBody>
      </p:sp>
      <p:pic>
        <p:nvPicPr>
          <p:cNvPr id="1027" name="Picture 3" descr="D:\υποκλιση.jpg"/>
          <p:cNvPicPr>
            <a:picLocks noChangeAspect="1" noChangeArrowheads="1"/>
          </p:cNvPicPr>
          <p:nvPr/>
        </p:nvPicPr>
        <p:blipFill>
          <a:blip r:embed="rId6"/>
          <a:srcRect/>
          <a:stretch>
            <a:fillRect/>
          </a:stretch>
        </p:blipFill>
        <p:spPr bwMode="auto">
          <a:xfrm>
            <a:off x="6642100" y="3716338"/>
            <a:ext cx="2160588" cy="2160587"/>
          </a:xfrm>
          <a:prstGeom prst="rect">
            <a:avLst/>
          </a:prstGeom>
          <a:noFill/>
          <a:ln>
            <a:solidFill>
              <a:schemeClr val="accent4">
                <a:lumMod val="50000"/>
              </a:schemeClr>
            </a:solidFill>
          </a:ln>
        </p:spPr>
      </p:pic>
      <p:sp>
        <p:nvSpPr>
          <p:cNvPr id="2049" name="Rectangle 1"/>
          <p:cNvSpPr>
            <a:spLocks noChangeArrowheads="1"/>
          </p:cNvSpPr>
          <p:nvPr/>
        </p:nvSpPr>
        <p:spPr bwMode="auto">
          <a:xfrm>
            <a:off x="428625" y="4224338"/>
            <a:ext cx="3214688" cy="1262062"/>
          </a:xfrm>
          <a:prstGeom prst="rect">
            <a:avLst/>
          </a:prstGeom>
          <a:noFill/>
          <a:ln w="9525">
            <a:noFill/>
            <a:miter lim="800000"/>
            <a:headEnd/>
            <a:tailEnd/>
          </a:ln>
          <a:effectLst/>
        </p:spPr>
        <p:txBody>
          <a:bodyPr anchor="ctr">
            <a:spAutoFit/>
          </a:bodyPr>
          <a:lstStyle/>
          <a:p>
            <a:pPr>
              <a:defRPr/>
            </a:pPr>
            <a:r>
              <a:rPr lang="el-GR" sz="1900" b="1" i="1" dirty="0">
                <a:solidFill>
                  <a:schemeClr val="accent1">
                    <a:lumMod val="75000"/>
                  </a:schemeClr>
                </a:solidFill>
                <a:effectLst>
                  <a:outerShdw blurRad="38100" dist="38100" dir="2700000" algn="tl">
                    <a:srgbClr val="C0C0C0"/>
                  </a:outerShdw>
                </a:effectLst>
                <a:latin typeface="Calibri" pitchFamily="34" charset="0"/>
              </a:rPr>
              <a:t>Τρανούδης Κων/νος </a:t>
            </a:r>
          </a:p>
          <a:p>
            <a:pPr eaLnBrk="0" hangingPunct="0">
              <a:defRPr/>
            </a:pPr>
            <a:r>
              <a:rPr lang="el-GR" sz="1900" b="1" i="1" dirty="0">
                <a:solidFill>
                  <a:schemeClr val="accent1">
                    <a:lumMod val="75000"/>
                  </a:schemeClr>
                </a:solidFill>
                <a:effectLst>
                  <a:outerShdw blurRad="38100" dist="38100" dir="2700000" algn="tl">
                    <a:srgbClr val="C0C0C0"/>
                  </a:outerShdw>
                </a:effectLst>
                <a:latin typeface="Calibri" pitchFamily="34" charset="0"/>
              </a:rPr>
              <a:t>Εκπαίδευση ενηλίκων </a:t>
            </a:r>
          </a:p>
          <a:p>
            <a:pPr eaLnBrk="0" hangingPunct="0">
              <a:defRPr/>
            </a:pPr>
            <a:r>
              <a:rPr lang="el-GR" sz="1900" b="1" i="1" dirty="0" err="1">
                <a:solidFill>
                  <a:schemeClr val="accent1">
                    <a:lumMod val="75000"/>
                  </a:schemeClr>
                </a:solidFill>
                <a:effectLst>
                  <a:outerShdw blurRad="38100" dist="38100" dir="2700000" algn="tl">
                    <a:srgbClr val="C0C0C0"/>
                  </a:outerShdw>
                </a:effectLst>
                <a:latin typeface="Calibri" pitchFamily="34" charset="0"/>
              </a:rPr>
              <a:t>Τηλ</a:t>
            </a:r>
            <a:r>
              <a:rPr lang="el-GR" sz="1900" b="1" i="1" dirty="0">
                <a:solidFill>
                  <a:schemeClr val="accent1">
                    <a:lumMod val="75000"/>
                  </a:schemeClr>
                </a:solidFill>
                <a:effectLst>
                  <a:outerShdw blurRad="38100" dist="38100" dir="2700000" algn="tl">
                    <a:srgbClr val="C0C0C0"/>
                  </a:outerShdw>
                </a:effectLst>
                <a:latin typeface="Calibri" pitchFamily="34" charset="0"/>
              </a:rPr>
              <a:t> : 210 3726363 </a:t>
            </a:r>
          </a:p>
          <a:p>
            <a:pPr eaLnBrk="0" hangingPunct="0">
              <a:defRPr/>
            </a:pPr>
            <a:r>
              <a:rPr lang="en-US" sz="1900" b="1" i="1" dirty="0" err="1">
                <a:solidFill>
                  <a:srgbClr val="604A7B"/>
                </a:solidFill>
                <a:effectLst>
                  <a:outerShdw blurRad="38100" dist="38100" dir="2700000" algn="tl">
                    <a:srgbClr val="C0C0C0"/>
                  </a:outerShdw>
                </a:effectLst>
                <a:latin typeface="Calibri" pitchFamily="34" charset="0"/>
                <a:hlinkClick r:id="rId7"/>
              </a:rPr>
              <a:t>ktranoudis</a:t>
            </a:r>
            <a:r>
              <a:rPr lang="el-GR" sz="1900" b="1" i="1" dirty="0">
                <a:solidFill>
                  <a:srgbClr val="604A7B"/>
                </a:solidFill>
                <a:effectLst>
                  <a:outerShdw blurRad="38100" dist="38100" dir="2700000" algn="tl">
                    <a:srgbClr val="C0C0C0"/>
                  </a:outerShdw>
                </a:effectLst>
                <a:latin typeface="Calibri" pitchFamily="34" charset="0"/>
                <a:hlinkClick r:id="rId7"/>
              </a:rPr>
              <a:t>@</a:t>
            </a:r>
            <a:r>
              <a:rPr lang="el-GR" sz="1900" b="1" i="1" dirty="0" err="1">
                <a:solidFill>
                  <a:srgbClr val="604A7B"/>
                </a:solidFill>
                <a:effectLst>
                  <a:outerShdw blurRad="38100" dist="38100" dir="2700000" algn="tl">
                    <a:srgbClr val="C0C0C0"/>
                  </a:outerShdw>
                </a:effectLst>
                <a:latin typeface="Calibri" pitchFamily="34" charset="0"/>
                <a:hlinkClick r:id="rId7"/>
              </a:rPr>
              <a:t>iky.gr</a:t>
            </a:r>
            <a:r>
              <a:rPr lang="el-GR" sz="1900" b="1" i="1" dirty="0">
                <a:solidFill>
                  <a:srgbClr val="604A7B"/>
                </a:solidFill>
                <a:effectLst>
                  <a:outerShdw blurRad="38100" dist="38100" dir="2700000" algn="tl">
                    <a:srgbClr val="C0C0C0"/>
                  </a:outerShdw>
                </a:effectLst>
                <a:latin typeface="Calibri" pitchFamily="34" charset="0"/>
              </a:rPr>
              <a:t> </a:t>
            </a:r>
          </a:p>
        </p:txBody>
      </p:sp>
      <p:sp>
        <p:nvSpPr>
          <p:cNvPr id="8" name="6 - TextBox"/>
          <p:cNvSpPr txBox="1"/>
          <p:nvPr/>
        </p:nvSpPr>
        <p:spPr>
          <a:xfrm rot="10800000" flipH="1" flipV="1">
            <a:off x="6662207" y="6357441"/>
            <a:ext cx="2342639" cy="369332"/>
          </a:xfrm>
          <a:prstGeom prst="rect">
            <a:avLst/>
          </a:prstGeom>
          <a:blipFill>
            <a:blip r:embed="rId8" cstate="print"/>
            <a:tile tx="0" ty="0" sx="100000" sy="100000" flip="none" algn="tl"/>
          </a:blipFill>
          <a:effectLst>
            <a:glow rad="63500">
              <a:schemeClr val="accent4">
                <a:satMod val="175000"/>
                <a:alpha val="40000"/>
              </a:schemeClr>
            </a:glow>
            <a:outerShdw blurRad="50800" dist="50800" dir="5400000" algn="ctr" rotWithShape="0">
              <a:schemeClr val="accent1">
                <a:lumMod val="75000"/>
              </a:schemeClr>
            </a:outerShdw>
          </a:effectLst>
        </p:spPr>
        <p:txBody>
          <a:bodyPr>
            <a:spAutoFit/>
          </a:bodyPr>
          <a:lstStyle>
            <a:defPPr>
              <a:defRPr lang="el-G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r>
              <a:rPr lang="el-GR" b="1" i="1" dirty="0">
                <a:solidFill>
                  <a:srgbClr val="000000"/>
                </a:solidFill>
                <a:effectLst>
                  <a:outerShdw blurRad="38100" dist="38100" dir="2700000" algn="tl">
                    <a:srgbClr val="C0C0C0"/>
                  </a:outerShdw>
                </a:effectLst>
                <a:latin typeface="Calibri" pitchFamily="34" charset="0"/>
              </a:rPr>
              <a:t>Εκπαίδευση Ενηλίκων</a:t>
            </a:r>
          </a:p>
        </p:txBody>
      </p:sp>
    </p:spTree>
  </p:cSld>
  <p:clrMapOvr>
    <a:masterClrMapping/>
  </p:clrMapOvr>
  <p:transition>
    <p:diamon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0" y="0"/>
            <a:ext cx="9144000" cy="134143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a:p>
        </p:txBody>
      </p:sp>
      <p:pic>
        <p:nvPicPr>
          <p:cNvPr id="19458" name="4 - Εικόνα" descr="iky.png"/>
          <p:cNvPicPr>
            <a:picLocks noChangeAspect="1"/>
          </p:cNvPicPr>
          <p:nvPr/>
        </p:nvPicPr>
        <p:blipFill>
          <a:blip r:embed="rId4"/>
          <a:srcRect/>
          <a:stretch>
            <a:fillRect/>
          </a:stretch>
        </p:blipFill>
        <p:spPr bwMode="auto">
          <a:xfrm>
            <a:off x="7829550" y="115888"/>
            <a:ext cx="1189038" cy="1111250"/>
          </a:xfrm>
          <a:prstGeom prst="rect">
            <a:avLst/>
          </a:prstGeom>
          <a:noFill/>
          <a:ln w="9525">
            <a:noFill/>
            <a:miter lim="800000"/>
            <a:headEnd/>
            <a:tailEnd/>
          </a:ln>
        </p:spPr>
      </p:pic>
      <p:pic>
        <p:nvPicPr>
          <p:cNvPr id="19459" name="4 - Εικόνα" descr="EU flag-Erasmus+_vect_POS.jpg"/>
          <p:cNvPicPr>
            <a:picLocks noChangeAspect="1"/>
          </p:cNvPicPr>
          <p:nvPr/>
        </p:nvPicPr>
        <p:blipFill>
          <a:blip r:embed="rId5"/>
          <a:srcRect/>
          <a:stretch>
            <a:fillRect/>
          </a:stretch>
        </p:blipFill>
        <p:spPr bwMode="auto">
          <a:xfrm>
            <a:off x="0" y="188913"/>
            <a:ext cx="2676525" cy="765175"/>
          </a:xfrm>
          <a:prstGeom prst="rect">
            <a:avLst/>
          </a:prstGeom>
          <a:noFill/>
          <a:ln w="9525">
            <a:noFill/>
            <a:miter lim="800000"/>
            <a:headEnd/>
            <a:tailEnd/>
          </a:ln>
        </p:spPr>
      </p:pic>
      <p:sp>
        <p:nvSpPr>
          <p:cNvPr id="10" name="1 - Τίτλος"/>
          <p:cNvSpPr txBox="1">
            <a:spLocks/>
          </p:cNvSpPr>
          <p:nvPr/>
        </p:nvSpPr>
        <p:spPr>
          <a:xfrm>
            <a:off x="500063" y="1412875"/>
            <a:ext cx="8229600" cy="1079500"/>
          </a:xfrm>
          <a:prstGeom prst="rect">
            <a:avLst/>
          </a:prstGeom>
        </p:spPr>
        <p:txBody>
          <a:bodyPr anchor="ctr">
            <a:normAutofit/>
          </a:bodyPr>
          <a:lstStyle/>
          <a:p>
            <a:pPr algn="ctr">
              <a:defRPr/>
            </a:pPr>
            <a:r>
              <a:rPr lang="el-GR" sz="3200" b="1" dirty="0">
                <a:solidFill>
                  <a:srgbClr val="FF0000"/>
                </a:solidFill>
                <a:effectLst>
                  <a:outerShdw blurRad="38100" dist="38100" dir="2700000" algn="tl">
                    <a:srgbClr val="C0C0C0"/>
                  </a:outerShdw>
                </a:effectLst>
                <a:latin typeface="Arial" pitchFamily="34" charset="0"/>
                <a:cs typeface="Arial" pitchFamily="34" charset="0"/>
              </a:rPr>
              <a:t>Χρηματοοικονομικοί κανόνες  </a:t>
            </a:r>
          </a:p>
          <a:p>
            <a:pPr algn="r">
              <a:lnSpc>
                <a:spcPct val="90000"/>
              </a:lnSpc>
              <a:spcAft>
                <a:spcPts val="1200"/>
              </a:spcAft>
              <a:defRPr/>
            </a:pPr>
            <a:r>
              <a:rPr lang="el-GR" sz="2400" b="1" i="1" u="sng" dirty="0">
                <a:solidFill>
                  <a:srgbClr val="FF0000"/>
                </a:solidFill>
                <a:effectLst>
                  <a:outerShdw blurRad="38100" dist="38100" dir="2700000" algn="tl">
                    <a:srgbClr val="C0C0C0"/>
                  </a:outerShdw>
                </a:effectLst>
              </a:rPr>
              <a:t> </a:t>
            </a:r>
          </a:p>
        </p:txBody>
      </p:sp>
      <p:graphicFrame>
        <p:nvGraphicFramePr>
          <p:cNvPr id="14" name="Diagram 13"/>
          <p:cNvGraphicFramePr/>
          <p:nvPr/>
        </p:nvGraphicFramePr>
        <p:xfrm>
          <a:off x="629024" y="2355800"/>
          <a:ext cx="7992886" cy="3888433"/>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9" name="6 - TextBox"/>
          <p:cNvSpPr txBox="1"/>
          <p:nvPr/>
        </p:nvSpPr>
        <p:spPr>
          <a:xfrm rot="10800000" flipH="1" flipV="1">
            <a:off x="6662207" y="6357441"/>
            <a:ext cx="2342639" cy="369332"/>
          </a:xfrm>
          <a:prstGeom prst="rect">
            <a:avLst/>
          </a:prstGeom>
          <a:blipFill>
            <a:blip r:embed="rId10" cstate="print"/>
            <a:tile tx="0" ty="0" sx="100000" sy="100000" flip="none" algn="tl"/>
          </a:blipFill>
          <a:effectLst>
            <a:glow rad="63500">
              <a:schemeClr val="accent4">
                <a:satMod val="175000"/>
                <a:alpha val="40000"/>
              </a:schemeClr>
            </a:glow>
            <a:outerShdw blurRad="50800" dist="50800" dir="5400000" algn="ctr" rotWithShape="0">
              <a:schemeClr val="accent1">
                <a:lumMod val="75000"/>
              </a:schemeClr>
            </a:outerShdw>
          </a:effectLst>
        </p:spPr>
        <p:txBody>
          <a:bodyPr>
            <a:spAutoFit/>
          </a:bodyPr>
          <a:lstStyle>
            <a:defPPr>
              <a:defRPr lang="el-G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r>
              <a:rPr lang="el-GR" b="1" i="1" dirty="0">
                <a:solidFill>
                  <a:srgbClr val="000000"/>
                </a:solidFill>
                <a:effectLst>
                  <a:outerShdw blurRad="38100" dist="38100" dir="2700000" algn="tl">
                    <a:srgbClr val="C0C0C0"/>
                  </a:outerShdw>
                </a:effectLst>
                <a:latin typeface="Calibri" pitchFamily="34" charset="0"/>
              </a:rPr>
              <a:t>Εκπαίδευση Ενηλίκων</a:t>
            </a:r>
          </a:p>
        </p:txBody>
      </p:sp>
      <p:cxnSp>
        <p:nvCxnSpPr>
          <p:cNvPr id="12" name="Straight Connector 10"/>
          <p:cNvCxnSpPr/>
          <p:nvPr/>
        </p:nvCxnSpPr>
        <p:spPr>
          <a:xfrm>
            <a:off x="571472" y="2143116"/>
            <a:ext cx="7992888" cy="0"/>
          </a:xfrm>
          <a:prstGeom prst="line">
            <a:avLst/>
          </a:prstGeom>
          <a:ln w="25400">
            <a:solidFill>
              <a:schemeClr val="tx2">
                <a:lumMod val="75000"/>
              </a:schemeClr>
            </a:solidFill>
          </a:ln>
          <a:effectLst>
            <a:glow rad="63500">
              <a:schemeClr val="accent1">
                <a:satMod val="175000"/>
                <a:alpha val="40000"/>
              </a:schemeClr>
            </a:glow>
            <a:reflection blurRad="6350" stA="50000" endA="300" endPos="38500" dist="50800" dir="5400000" sy="-100000" algn="bl" rotWithShape="0"/>
            <a:softEdge rad="12700"/>
          </a:effectLst>
        </p:spPr>
        <p:style>
          <a:lnRef idx="1">
            <a:schemeClr val="accent1"/>
          </a:lnRef>
          <a:fillRef idx="0">
            <a:schemeClr val="accent1"/>
          </a:fillRef>
          <a:effectRef idx="0">
            <a:schemeClr val="accent1"/>
          </a:effectRef>
          <a:fontRef idx="minor">
            <a:schemeClr val="tx1"/>
          </a:fontRef>
        </p:style>
      </p:cxnSp>
    </p:spTree>
  </p:cSld>
  <p:clrMapOvr>
    <a:masterClrMapping/>
  </p:clrMapOvr>
  <p:transition>
    <p:diamon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 Ορθογώνιο"/>
          <p:cNvSpPr/>
          <p:nvPr/>
        </p:nvSpPr>
        <p:spPr>
          <a:xfrm>
            <a:off x="0" y="0"/>
            <a:ext cx="9144000" cy="134143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a:p>
        </p:txBody>
      </p:sp>
      <p:sp>
        <p:nvSpPr>
          <p:cNvPr id="2" name="1 - Τίτλος"/>
          <p:cNvSpPr>
            <a:spLocks noGrp="1"/>
          </p:cNvSpPr>
          <p:nvPr>
            <p:ph type="ctrTitle" idx="4294967295"/>
          </p:nvPr>
        </p:nvSpPr>
        <p:spPr>
          <a:xfrm>
            <a:off x="1187450" y="1557338"/>
            <a:ext cx="6478588" cy="2228850"/>
          </a:xfrm>
        </p:spPr>
        <p:txBody>
          <a:bodyPr>
            <a:normAutofit fontScale="90000"/>
          </a:bodyPr>
          <a:lstStyle/>
          <a:p>
            <a:pPr>
              <a:defRPr/>
            </a:pPr>
            <a:r>
              <a:rPr lang="el-GR" sz="3200" b="1" dirty="0" smtClean="0">
                <a:solidFill>
                  <a:srgbClr val="FF0000"/>
                </a:solidFill>
              </a:rPr>
              <a:t>ΔΙΕΥΚΡΙΝΗΣΕΙΣ ΠΟΥ ΑΦΟΡΟΥΝ ΠΑΡΑΚΡΑΤΗΣΗ</a:t>
            </a:r>
            <a:r>
              <a:rPr lang="el-GR" sz="3200" dirty="0" smtClean="0">
                <a:solidFill>
                  <a:srgbClr val="FF0000"/>
                </a:solidFill>
              </a:rPr>
              <a:t/>
            </a:r>
            <a:br>
              <a:rPr lang="el-GR" sz="3200" dirty="0" smtClean="0">
                <a:solidFill>
                  <a:srgbClr val="FF0000"/>
                </a:solidFill>
              </a:rPr>
            </a:br>
            <a:r>
              <a:rPr lang="el-GR" sz="3200" b="1" dirty="0" smtClean="0">
                <a:solidFill>
                  <a:srgbClr val="FF0000"/>
                </a:solidFill>
              </a:rPr>
              <a:t>ΣΤΗΝ ΦΟΡΟΛΟΓΙΚΗ ΚΑΙ ΑΣΦΑΛΙΣΤΙΚΗ ΕΝΗΜΕΡΟΤΗΤΑ</a:t>
            </a:r>
            <a:r>
              <a:rPr lang="el-GR" sz="3200" dirty="0" smtClean="0"/>
              <a:t/>
            </a:r>
            <a:br>
              <a:rPr lang="el-GR" sz="3200" dirty="0" smtClean="0"/>
            </a:br>
            <a:endParaRPr lang="el-GR" sz="3200" b="1" i="1" u="sng" dirty="0" smtClean="0">
              <a:solidFill>
                <a:srgbClr val="FF0000"/>
              </a:solidFill>
              <a:effectLst>
                <a:outerShdw blurRad="38100" dist="38100" dir="2700000" algn="tl">
                  <a:srgbClr val="C0C0C0"/>
                </a:outerShdw>
              </a:effectLst>
              <a:latin typeface="Arial" charset="0"/>
              <a:cs typeface="Arial" charset="0"/>
            </a:endParaRPr>
          </a:p>
        </p:txBody>
      </p:sp>
      <p:pic>
        <p:nvPicPr>
          <p:cNvPr id="21507" name="4 - Εικόνα" descr="iky.png"/>
          <p:cNvPicPr>
            <a:picLocks noChangeAspect="1"/>
          </p:cNvPicPr>
          <p:nvPr/>
        </p:nvPicPr>
        <p:blipFill>
          <a:blip r:embed="rId4"/>
          <a:srcRect/>
          <a:stretch>
            <a:fillRect/>
          </a:stretch>
        </p:blipFill>
        <p:spPr bwMode="auto">
          <a:xfrm>
            <a:off x="7829550" y="115888"/>
            <a:ext cx="1189038" cy="1111250"/>
          </a:xfrm>
          <a:prstGeom prst="rect">
            <a:avLst/>
          </a:prstGeom>
          <a:noFill/>
          <a:ln w="9525">
            <a:noFill/>
            <a:miter lim="800000"/>
            <a:headEnd/>
            <a:tailEnd/>
          </a:ln>
        </p:spPr>
      </p:pic>
      <p:pic>
        <p:nvPicPr>
          <p:cNvPr id="21508" name="4 - Εικόνα" descr="EU flag-Erasmus+_vect_POS.jpg"/>
          <p:cNvPicPr>
            <a:picLocks noChangeAspect="1"/>
          </p:cNvPicPr>
          <p:nvPr/>
        </p:nvPicPr>
        <p:blipFill>
          <a:blip r:embed="rId5"/>
          <a:srcRect/>
          <a:stretch>
            <a:fillRect/>
          </a:stretch>
        </p:blipFill>
        <p:spPr bwMode="auto">
          <a:xfrm>
            <a:off x="0" y="188913"/>
            <a:ext cx="2676525" cy="765175"/>
          </a:xfrm>
          <a:prstGeom prst="rect">
            <a:avLst/>
          </a:prstGeom>
          <a:noFill/>
          <a:ln w="9525">
            <a:noFill/>
            <a:miter lim="800000"/>
            <a:headEnd/>
            <a:tailEnd/>
          </a:ln>
        </p:spPr>
      </p:pic>
      <p:sp>
        <p:nvSpPr>
          <p:cNvPr id="13" name="6 - TextBox"/>
          <p:cNvSpPr txBox="1"/>
          <p:nvPr/>
        </p:nvSpPr>
        <p:spPr>
          <a:xfrm rot="10800000" flipH="1" flipV="1">
            <a:off x="6662207" y="6357441"/>
            <a:ext cx="2342639" cy="369332"/>
          </a:xfrm>
          <a:prstGeom prst="rect">
            <a:avLst/>
          </a:prstGeom>
          <a:blipFill>
            <a:blip r:embed="rId6" cstate="print"/>
            <a:tile tx="0" ty="0" sx="100000" sy="100000" flip="none" algn="tl"/>
          </a:blipFill>
          <a:effectLst>
            <a:glow rad="63500">
              <a:schemeClr val="accent4">
                <a:satMod val="175000"/>
                <a:alpha val="40000"/>
              </a:schemeClr>
            </a:glow>
            <a:outerShdw blurRad="50800" dist="50800" dir="5400000" algn="ctr" rotWithShape="0">
              <a:schemeClr val="accent1">
                <a:lumMod val="75000"/>
              </a:schemeClr>
            </a:outerShdw>
          </a:effectLst>
        </p:spPr>
        <p:txBody>
          <a:bodyPr>
            <a:spAutoFit/>
          </a:bodyPr>
          <a:lstStyle>
            <a:defPPr>
              <a:defRPr lang="el-G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r>
              <a:rPr lang="el-GR" b="1" i="1" dirty="0">
                <a:solidFill>
                  <a:srgbClr val="000000"/>
                </a:solidFill>
                <a:effectLst>
                  <a:outerShdw blurRad="38100" dist="38100" dir="2700000" algn="tl">
                    <a:srgbClr val="C0C0C0"/>
                  </a:outerShdw>
                </a:effectLst>
                <a:latin typeface="Calibri" pitchFamily="34" charset="0"/>
              </a:rPr>
              <a:t>Εκπαίδευση Ενηλίκων</a:t>
            </a:r>
          </a:p>
        </p:txBody>
      </p:sp>
      <p:sp>
        <p:nvSpPr>
          <p:cNvPr id="14" name="13 - Στρογγυλεμένο ορθογώνιο"/>
          <p:cNvSpPr/>
          <p:nvPr/>
        </p:nvSpPr>
        <p:spPr>
          <a:xfrm>
            <a:off x="428625" y="3429000"/>
            <a:ext cx="8154988" cy="2532063"/>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algn="ctr">
              <a:defRPr/>
            </a:pPr>
            <a:r>
              <a:rPr lang="el-GR" sz="2600" dirty="0"/>
              <a:t>Για τα στάδια προ της υπογραφής της σύμβασης, και την καταβολή της Α’ δόσης, οι ενημερότητες θα γίνονται αποδεκτές </a:t>
            </a:r>
            <a:r>
              <a:rPr lang="el-GR" sz="2600" b="1" u="sng" dirty="0"/>
              <a:t>ΜΟΝΟ</a:t>
            </a:r>
            <a:r>
              <a:rPr lang="el-GR" sz="2600" u="sng" dirty="0"/>
              <a:t> σε περιπτώσεις που δεν αναγράφεται παρακράτηση</a:t>
            </a:r>
            <a:r>
              <a:rPr lang="el-GR" sz="2600" dirty="0"/>
              <a:t> προκειμένου να προβούμε σε υπογραφή της σύμβασης ή την εκταμίευση της προχρηματοδότησης.</a:t>
            </a:r>
          </a:p>
          <a:p>
            <a:pPr>
              <a:defRPr/>
            </a:pPr>
            <a:r>
              <a:rPr lang="el-GR" dirty="0"/>
              <a:t> </a:t>
            </a:r>
          </a:p>
        </p:txBody>
      </p:sp>
    </p:spTree>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0" y="0"/>
            <a:ext cx="9144000" cy="134143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pic>
        <p:nvPicPr>
          <p:cNvPr id="23554" name="4 - Εικόνα" descr="iky.png"/>
          <p:cNvPicPr>
            <a:picLocks noChangeAspect="1"/>
          </p:cNvPicPr>
          <p:nvPr/>
        </p:nvPicPr>
        <p:blipFill>
          <a:blip r:embed="rId3"/>
          <a:srcRect/>
          <a:stretch>
            <a:fillRect/>
          </a:stretch>
        </p:blipFill>
        <p:spPr bwMode="auto">
          <a:xfrm>
            <a:off x="7829550" y="115888"/>
            <a:ext cx="1189038" cy="1111250"/>
          </a:xfrm>
          <a:prstGeom prst="rect">
            <a:avLst/>
          </a:prstGeom>
          <a:noFill/>
          <a:ln w="9525">
            <a:noFill/>
            <a:miter lim="800000"/>
            <a:headEnd/>
            <a:tailEnd/>
          </a:ln>
        </p:spPr>
      </p:pic>
      <p:pic>
        <p:nvPicPr>
          <p:cNvPr id="23555" name="4 - Εικόνα" descr="EU flag-Erasmus+_vect_POS.jpg"/>
          <p:cNvPicPr>
            <a:picLocks noChangeAspect="1"/>
          </p:cNvPicPr>
          <p:nvPr/>
        </p:nvPicPr>
        <p:blipFill>
          <a:blip r:embed="rId4"/>
          <a:srcRect/>
          <a:stretch>
            <a:fillRect/>
          </a:stretch>
        </p:blipFill>
        <p:spPr bwMode="auto">
          <a:xfrm>
            <a:off x="0" y="188913"/>
            <a:ext cx="2676525" cy="765175"/>
          </a:xfrm>
          <a:prstGeom prst="rect">
            <a:avLst/>
          </a:prstGeom>
          <a:noFill/>
          <a:ln w="9525">
            <a:noFill/>
            <a:miter lim="800000"/>
            <a:headEnd/>
            <a:tailEnd/>
          </a:ln>
        </p:spPr>
      </p:pic>
      <p:sp>
        <p:nvSpPr>
          <p:cNvPr id="10" name="1 - Τίτλος"/>
          <p:cNvSpPr txBox="1">
            <a:spLocks/>
          </p:cNvSpPr>
          <p:nvPr/>
        </p:nvSpPr>
        <p:spPr>
          <a:xfrm>
            <a:off x="500063" y="1125538"/>
            <a:ext cx="8229600" cy="1079500"/>
          </a:xfrm>
          <a:prstGeom prst="rect">
            <a:avLst/>
          </a:prstGeom>
        </p:spPr>
        <p:txBody>
          <a:bodyPr anchor="ctr">
            <a:normAutofit/>
          </a:bodyPr>
          <a:lstStyle/>
          <a:p>
            <a:pPr algn="ctr">
              <a:defRPr/>
            </a:pPr>
            <a:r>
              <a:rPr lang="el-GR" sz="3200" b="1" dirty="0">
                <a:solidFill>
                  <a:srgbClr val="FF0000"/>
                </a:solidFill>
                <a:effectLst>
                  <a:outerShdw blurRad="38100" dist="38100" dir="2700000" algn="tl">
                    <a:srgbClr val="C0C0C0"/>
                  </a:outerShdw>
                </a:effectLst>
                <a:latin typeface="Arial" pitchFamily="34" charset="0"/>
                <a:cs typeface="Arial" pitchFamily="34" charset="0"/>
              </a:rPr>
              <a:t>Μέσο Κινητικότητας (</a:t>
            </a:r>
            <a:r>
              <a:rPr lang="en-US" sz="3200" b="1" dirty="0">
                <a:solidFill>
                  <a:srgbClr val="FF0000"/>
                </a:solidFill>
                <a:effectLst>
                  <a:outerShdw blurRad="38100" dist="38100" dir="2700000" algn="tl">
                    <a:srgbClr val="C0C0C0"/>
                  </a:outerShdw>
                </a:effectLst>
                <a:latin typeface="Arial" pitchFamily="34" charset="0"/>
                <a:cs typeface="Arial" pitchFamily="34" charset="0"/>
              </a:rPr>
              <a:t>Mobility tool</a:t>
            </a:r>
            <a:r>
              <a:rPr lang="el-GR" sz="3200" b="1" dirty="0">
                <a:solidFill>
                  <a:srgbClr val="FF0000"/>
                </a:solidFill>
                <a:effectLst>
                  <a:outerShdw blurRad="38100" dist="38100" dir="2700000" algn="tl">
                    <a:srgbClr val="C0C0C0"/>
                  </a:outerShdw>
                </a:effectLst>
                <a:latin typeface="Arial" pitchFamily="34" charset="0"/>
                <a:cs typeface="Arial" pitchFamily="34" charset="0"/>
              </a:rPr>
              <a:t>)  </a:t>
            </a:r>
          </a:p>
        </p:txBody>
      </p:sp>
      <p:cxnSp>
        <p:nvCxnSpPr>
          <p:cNvPr id="11" name="Straight Connector 10"/>
          <p:cNvCxnSpPr/>
          <p:nvPr/>
        </p:nvCxnSpPr>
        <p:spPr>
          <a:xfrm>
            <a:off x="642910" y="2071678"/>
            <a:ext cx="7992888" cy="0"/>
          </a:xfrm>
          <a:prstGeom prst="line">
            <a:avLst/>
          </a:prstGeom>
          <a:ln w="25400">
            <a:solidFill>
              <a:schemeClr val="tx2">
                <a:lumMod val="75000"/>
              </a:schemeClr>
            </a:solidFill>
          </a:ln>
          <a:effectLst>
            <a:glow rad="63500">
              <a:schemeClr val="accent1">
                <a:satMod val="175000"/>
                <a:alpha val="40000"/>
              </a:schemeClr>
            </a:glow>
            <a:reflection blurRad="6350" stA="50000" endA="300" endPos="38500" dist="50800" dir="5400000" sy="-100000" algn="bl" rotWithShape="0"/>
            <a:softEdge rad="12700"/>
          </a:effectLst>
        </p:spPr>
        <p:style>
          <a:lnRef idx="1">
            <a:schemeClr val="accent1"/>
          </a:lnRef>
          <a:fillRef idx="0">
            <a:schemeClr val="accent1"/>
          </a:fillRef>
          <a:effectRef idx="0">
            <a:schemeClr val="accent1"/>
          </a:effectRef>
          <a:fontRef idx="minor">
            <a:schemeClr val="tx1"/>
          </a:fontRef>
        </p:style>
      </p:cxnSp>
      <p:sp>
        <p:nvSpPr>
          <p:cNvPr id="12" name="6 - TextBox"/>
          <p:cNvSpPr txBox="1"/>
          <p:nvPr/>
        </p:nvSpPr>
        <p:spPr>
          <a:xfrm rot="10800000" flipH="1" flipV="1">
            <a:off x="6801361" y="6357958"/>
            <a:ext cx="2342639" cy="369332"/>
          </a:xfrm>
          <a:prstGeom prst="rect">
            <a:avLst/>
          </a:prstGeom>
          <a:blipFill>
            <a:blip r:embed="rId5" cstate="print"/>
            <a:tile tx="0" ty="0" sx="100000" sy="100000" flip="none" algn="tl"/>
          </a:blipFill>
          <a:effectLst>
            <a:glow rad="63500">
              <a:schemeClr val="accent4">
                <a:satMod val="175000"/>
                <a:alpha val="40000"/>
              </a:schemeClr>
            </a:glow>
            <a:outerShdw blurRad="50800" dist="50800" dir="5400000" algn="ctr" rotWithShape="0">
              <a:schemeClr val="accent1">
                <a:lumMod val="75000"/>
              </a:schemeClr>
            </a:outerShdw>
          </a:effectLst>
        </p:spPr>
        <p:txBody>
          <a:bodyPr>
            <a:spAutoFit/>
          </a:bodyPr>
          <a:lstStyle>
            <a:defPPr>
              <a:defRPr lang="el-G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r>
              <a:rPr lang="el-GR" b="1" i="1" dirty="0">
                <a:solidFill>
                  <a:srgbClr val="000000"/>
                </a:solidFill>
                <a:effectLst>
                  <a:outerShdw blurRad="38100" dist="38100" dir="2700000" algn="tl">
                    <a:srgbClr val="C0C0C0"/>
                  </a:outerShdw>
                </a:effectLst>
                <a:latin typeface="Calibri" pitchFamily="34" charset="0"/>
              </a:rPr>
              <a:t>Εκπαίδευση </a:t>
            </a:r>
            <a:r>
              <a:rPr lang="el-GR" b="1" i="1" dirty="0" err="1" smtClean="0">
                <a:solidFill>
                  <a:srgbClr val="000000"/>
                </a:solidFill>
                <a:effectLst>
                  <a:outerShdw blurRad="38100" dist="38100" dir="2700000" algn="tl">
                    <a:srgbClr val="C0C0C0"/>
                  </a:outerShdw>
                </a:effectLst>
                <a:latin typeface="Calibri" pitchFamily="34" charset="0"/>
              </a:rPr>
              <a:t>Ενηίκων</a:t>
            </a:r>
            <a:endParaRPr lang="el-GR" b="1" i="1" dirty="0">
              <a:solidFill>
                <a:srgbClr val="000000"/>
              </a:solidFill>
              <a:effectLst>
                <a:outerShdw blurRad="38100" dist="38100" dir="2700000" algn="tl">
                  <a:srgbClr val="C0C0C0"/>
                </a:outerShdw>
              </a:effectLst>
              <a:latin typeface="Calibri" pitchFamily="34" charset="0"/>
            </a:endParaRPr>
          </a:p>
        </p:txBody>
      </p:sp>
      <p:sp>
        <p:nvSpPr>
          <p:cNvPr id="16" name="15 - Στρογγυλεμένο ορθογώνιο"/>
          <p:cNvSpPr/>
          <p:nvPr/>
        </p:nvSpPr>
        <p:spPr>
          <a:xfrm>
            <a:off x="357188" y="2857500"/>
            <a:ext cx="8286750" cy="314325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algn="ctr">
              <a:defRPr/>
            </a:pPr>
            <a:r>
              <a:rPr lang="el-GR" sz="2000" b="1" dirty="0"/>
              <a:t>Το </a:t>
            </a:r>
            <a:r>
              <a:rPr lang="el-GR" sz="2000" b="1" dirty="0" err="1"/>
              <a:t>Mobility</a:t>
            </a:r>
            <a:r>
              <a:rPr lang="el-GR" sz="2000" b="1" dirty="0"/>
              <a:t> </a:t>
            </a:r>
            <a:r>
              <a:rPr lang="el-GR" sz="2000" b="1" dirty="0" err="1"/>
              <a:t>Tool</a:t>
            </a:r>
            <a:r>
              <a:rPr lang="el-GR" sz="2000" b="1" dirty="0"/>
              <a:t> είναι ένα εργαλείο διαδικτυακής πλατφόρμας για την διαχείριση και την υποβολή των εκθέσεων για σχέδια κινητικότητας στο πλαίσιο υλοποίησης του Προγράμματος </a:t>
            </a:r>
            <a:r>
              <a:rPr lang="el-GR" sz="2000" b="1" dirty="0" err="1"/>
              <a:t>Erasmus</a:t>
            </a:r>
            <a:r>
              <a:rPr lang="el-GR" sz="2000" b="1" dirty="0"/>
              <a:t>+. Έχει αναπτυχθεί από την Ευρωπαϊκή Επιτροπή για να χρησιμοποιείται κυρίως από τους δικαιούχους φορείς (</a:t>
            </a:r>
            <a:r>
              <a:rPr lang="el-GR" sz="2000" b="1" dirty="0" err="1"/>
              <a:t>users</a:t>
            </a:r>
            <a:r>
              <a:rPr lang="el-GR" sz="2000" b="1" dirty="0"/>
              <a:t>) των σχεδίων κινητικότητας. </a:t>
            </a:r>
            <a:endParaRPr lang="en-US" sz="2000" b="1" dirty="0"/>
          </a:p>
          <a:p>
            <a:pPr algn="ctr">
              <a:defRPr/>
            </a:pPr>
            <a:r>
              <a:rPr lang="el-GR" sz="2000" b="1" dirty="0"/>
              <a:t>Η διαχείριση του ηλεκτρονικού εργαλείου πραγματοποιείται από το νόμιμο εκπρόσωπο του φορέα καθώς και το άτομο που έχει οριστεί ως υπεύθυνος επικοινωνίας.  </a:t>
            </a:r>
          </a:p>
        </p:txBody>
      </p:sp>
    </p:spTree>
  </p:cSld>
  <p:clrMapOvr>
    <a:masterClrMapping/>
  </p:clrMapOvr>
  <p:transition>
    <p:diamon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0" y="0"/>
            <a:ext cx="9144000" cy="134143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pic>
        <p:nvPicPr>
          <p:cNvPr id="25602" name="4 - Εικόνα" descr="iky.png"/>
          <p:cNvPicPr>
            <a:picLocks noChangeAspect="1"/>
          </p:cNvPicPr>
          <p:nvPr/>
        </p:nvPicPr>
        <p:blipFill>
          <a:blip r:embed="rId3"/>
          <a:srcRect/>
          <a:stretch>
            <a:fillRect/>
          </a:stretch>
        </p:blipFill>
        <p:spPr bwMode="auto">
          <a:xfrm>
            <a:off x="7829550" y="115888"/>
            <a:ext cx="1189038" cy="1111250"/>
          </a:xfrm>
          <a:prstGeom prst="rect">
            <a:avLst/>
          </a:prstGeom>
          <a:noFill/>
          <a:ln w="9525">
            <a:noFill/>
            <a:miter lim="800000"/>
            <a:headEnd/>
            <a:tailEnd/>
          </a:ln>
        </p:spPr>
      </p:pic>
      <p:pic>
        <p:nvPicPr>
          <p:cNvPr id="25603" name="4 - Εικόνα" descr="EU flag-Erasmus+_vect_POS.jpg"/>
          <p:cNvPicPr>
            <a:picLocks noChangeAspect="1"/>
          </p:cNvPicPr>
          <p:nvPr/>
        </p:nvPicPr>
        <p:blipFill>
          <a:blip r:embed="rId4"/>
          <a:srcRect/>
          <a:stretch>
            <a:fillRect/>
          </a:stretch>
        </p:blipFill>
        <p:spPr bwMode="auto">
          <a:xfrm>
            <a:off x="0" y="188913"/>
            <a:ext cx="2676525" cy="765175"/>
          </a:xfrm>
          <a:prstGeom prst="rect">
            <a:avLst/>
          </a:prstGeom>
          <a:noFill/>
          <a:ln w="9525">
            <a:noFill/>
            <a:miter lim="800000"/>
            <a:headEnd/>
            <a:tailEnd/>
          </a:ln>
        </p:spPr>
      </p:pic>
      <p:sp>
        <p:nvSpPr>
          <p:cNvPr id="10" name="1 - Τίτλος"/>
          <p:cNvSpPr txBox="1">
            <a:spLocks/>
          </p:cNvSpPr>
          <p:nvPr/>
        </p:nvSpPr>
        <p:spPr>
          <a:xfrm>
            <a:off x="500063" y="1125538"/>
            <a:ext cx="8229600" cy="1079500"/>
          </a:xfrm>
          <a:prstGeom prst="rect">
            <a:avLst/>
          </a:prstGeom>
        </p:spPr>
        <p:txBody>
          <a:bodyPr anchor="ctr">
            <a:normAutofit/>
          </a:bodyPr>
          <a:lstStyle/>
          <a:p>
            <a:pPr algn="ctr">
              <a:defRPr/>
            </a:pPr>
            <a:r>
              <a:rPr lang="el-GR" sz="3200" b="1" dirty="0">
                <a:solidFill>
                  <a:srgbClr val="FF0000"/>
                </a:solidFill>
                <a:effectLst>
                  <a:outerShdw blurRad="38100" dist="38100" dir="2700000" algn="tl">
                    <a:srgbClr val="C0C0C0"/>
                  </a:outerShdw>
                </a:effectLst>
                <a:latin typeface="Arial" pitchFamily="34" charset="0"/>
                <a:cs typeface="Arial" pitchFamily="34" charset="0"/>
              </a:rPr>
              <a:t>Χρηματοοικονομικοί κανόνες  </a:t>
            </a:r>
          </a:p>
        </p:txBody>
      </p:sp>
      <p:sp>
        <p:nvSpPr>
          <p:cNvPr id="21512" name="Rectangle 8"/>
          <p:cNvSpPr>
            <a:spLocks noChangeArrowheads="1"/>
          </p:cNvSpPr>
          <p:nvPr/>
        </p:nvSpPr>
        <p:spPr bwMode="auto">
          <a:xfrm>
            <a:off x="857250" y="2357438"/>
            <a:ext cx="7272338" cy="830262"/>
          </a:xfrm>
          <a:prstGeom prst="rect">
            <a:avLst/>
          </a:prstGeom>
          <a:noFill/>
          <a:ln w="9525">
            <a:noFill/>
            <a:miter lim="800000"/>
            <a:headEnd/>
            <a:tailEnd/>
          </a:ln>
        </p:spPr>
        <p:txBody>
          <a:bodyPr>
            <a:spAutoFit/>
          </a:bodyPr>
          <a:lstStyle/>
          <a:p>
            <a:pPr algn="ctr">
              <a:spcAft>
                <a:spcPts val="600"/>
              </a:spcAft>
              <a:defRPr/>
            </a:pPr>
            <a:r>
              <a:rPr lang="el-GR" sz="2400" b="1" dirty="0"/>
              <a:t>Επιχορήγηση για την κάλυψη των δαπανών ταξιδίου</a:t>
            </a:r>
            <a:endParaRPr lang="el-GR" sz="2400" b="1" i="1" dirty="0">
              <a:solidFill>
                <a:schemeClr val="accent1">
                  <a:lumMod val="75000"/>
                </a:schemeClr>
              </a:solidFill>
            </a:endParaRPr>
          </a:p>
        </p:txBody>
      </p:sp>
      <p:cxnSp>
        <p:nvCxnSpPr>
          <p:cNvPr id="11" name="Straight Connector 10"/>
          <p:cNvCxnSpPr/>
          <p:nvPr/>
        </p:nvCxnSpPr>
        <p:spPr>
          <a:xfrm>
            <a:off x="714348" y="2071678"/>
            <a:ext cx="7992888" cy="0"/>
          </a:xfrm>
          <a:prstGeom prst="line">
            <a:avLst/>
          </a:prstGeom>
          <a:ln w="25400">
            <a:solidFill>
              <a:schemeClr val="tx2">
                <a:lumMod val="75000"/>
              </a:schemeClr>
            </a:solidFill>
          </a:ln>
          <a:effectLst>
            <a:glow rad="63500">
              <a:schemeClr val="accent1">
                <a:satMod val="175000"/>
                <a:alpha val="40000"/>
              </a:schemeClr>
            </a:glow>
            <a:reflection blurRad="6350" stA="50000" endA="300" endPos="38500" dist="50800" dir="5400000" sy="-100000" algn="bl" rotWithShape="0"/>
            <a:softEdge rad="12700"/>
          </a:effectLst>
        </p:spPr>
        <p:style>
          <a:lnRef idx="1">
            <a:schemeClr val="accent1"/>
          </a:lnRef>
          <a:fillRef idx="0">
            <a:schemeClr val="accent1"/>
          </a:fillRef>
          <a:effectRef idx="0">
            <a:schemeClr val="accent1"/>
          </a:effectRef>
          <a:fontRef idx="minor">
            <a:schemeClr val="tx1"/>
          </a:fontRef>
        </p:style>
      </p:cxnSp>
      <p:sp>
        <p:nvSpPr>
          <p:cNvPr id="12" name="6 - TextBox"/>
          <p:cNvSpPr txBox="1"/>
          <p:nvPr/>
        </p:nvSpPr>
        <p:spPr>
          <a:xfrm rot="10800000" flipH="1" flipV="1">
            <a:off x="6801361" y="6357958"/>
            <a:ext cx="2342639" cy="369332"/>
          </a:xfrm>
          <a:prstGeom prst="rect">
            <a:avLst/>
          </a:prstGeom>
          <a:blipFill>
            <a:blip r:embed="rId5" cstate="print"/>
            <a:tile tx="0" ty="0" sx="100000" sy="100000" flip="none" algn="tl"/>
          </a:blipFill>
          <a:effectLst>
            <a:glow rad="63500">
              <a:schemeClr val="accent4">
                <a:satMod val="175000"/>
                <a:alpha val="40000"/>
              </a:schemeClr>
            </a:glow>
            <a:outerShdw blurRad="50800" dist="50800" dir="5400000" algn="ctr" rotWithShape="0">
              <a:schemeClr val="accent1">
                <a:lumMod val="75000"/>
              </a:schemeClr>
            </a:outerShdw>
          </a:effectLst>
        </p:spPr>
        <p:txBody>
          <a:bodyPr>
            <a:spAutoFit/>
          </a:bodyPr>
          <a:lstStyle>
            <a:defPPr>
              <a:defRPr lang="el-G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r>
              <a:rPr lang="el-GR" b="1" i="1" dirty="0">
                <a:solidFill>
                  <a:srgbClr val="000000"/>
                </a:solidFill>
                <a:effectLst>
                  <a:outerShdw blurRad="38100" dist="38100" dir="2700000" algn="tl">
                    <a:srgbClr val="C0C0C0"/>
                  </a:outerShdw>
                </a:effectLst>
                <a:latin typeface="Calibri" pitchFamily="34" charset="0"/>
              </a:rPr>
              <a:t>Εκπαίδευση </a:t>
            </a:r>
            <a:r>
              <a:rPr lang="el-GR" b="1" i="1" dirty="0" err="1" smtClean="0">
                <a:solidFill>
                  <a:srgbClr val="000000"/>
                </a:solidFill>
                <a:effectLst>
                  <a:outerShdw blurRad="38100" dist="38100" dir="2700000" algn="tl">
                    <a:srgbClr val="C0C0C0"/>
                  </a:outerShdw>
                </a:effectLst>
                <a:latin typeface="Calibri" pitchFamily="34" charset="0"/>
              </a:rPr>
              <a:t>Ενηίκων</a:t>
            </a:r>
            <a:endParaRPr lang="el-GR" b="1" i="1" dirty="0">
              <a:solidFill>
                <a:srgbClr val="000000"/>
              </a:solidFill>
              <a:effectLst>
                <a:outerShdw blurRad="38100" dist="38100" dir="2700000" algn="tl">
                  <a:srgbClr val="C0C0C0"/>
                </a:outerShdw>
              </a:effectLst>
              <a:latin typeface="Calibri" pitchFamily="34" charset="0"/>
            </a:endParaRPr>
          </a:p>
        </p:txBody>
      </p:sp>
      <p:sp>
        <p:nvSpPr>
          <p:cNvPr id="16" name="15 - Στρογγυλεμένο ορθογώνιο"/>
          <p:cNvSpPr/>
          <p:nvPr/>
        </p:nvSpPr>
        <p:spPr>
          <a:xfrm>
            <a:off x="357188" y="3143250"/>
            <a:ext cx="8286750" cy="1389063"/>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algn="ctr">
              <a:defRPr/>
            </a:pPr>
            <a:r>
              <a:rPr lang="el-GR" dirty="0"/>
              <a:t>Ο δικαιούχος δηλώνει στο Εργαλείο Κινητικότητας (</a:t>
            </a:r>
            <a:r>
              <a:rPr lang="el-GR" dirty="0" err="1"/>
              <a:t>Mobility</a:t>
            </a:r>
            <a:r>
              <a:rPr lang="el-GR" dirty="0"/>
              <a:t> </a:t>
            </a:r>
            <a:r>
              <a:rPr lang="el-GR" dirty="0" err="1"/>
              <a:t>Tool</a:t>
            </a:r>
            <a:r>
              <a:rPr lang="el-GR" dirty="0"/>
              <a:t>) τον τόπο προέλευσης και τον τόπο διεξαγωγής της δραστηριότητας κινητικότητας στο πλαίσιο της οποίας έχει διατεθεί σε αυτόν επιχορήγηση για την κάλυψη των δαπανών ταξιδίου. </a:t>
            </a:r>
          </a:p>
        </p:txBody>
      </p:sp>
      <p:sp>
        <p:nvSpPr>
          <p:cNvPr id="13" name="12 - Στρογγυλεμένο ορθογώνιο"/>
          <p:cNvSpPr/>
          <p:nvPr/>
        </p:nvSpPr>
        <p:spPr>
          <a:xfrm>
            <a:off x="571500" y="4786313"/>
            <a:ext cx="8286750" cy="1571625"/>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algn="ctr" eaLnBrk="0" hangingPunct="0">
              <a:spcBef>
                <a:spcPct val="30000"/>
              </a:spcBef>
              <a:defRPr/>
            </a:pPr>
            <a:r>
              <a:rPr lang="el-GR" dirty="0"/>
              <a:t>Εάν δεν πραγματοποιήθηκε μετακίνηση ή εάν οι δαπάνες ταξιδίου καλύφθηκαν από άλλες πηγές και όχι από πόρους του Προγράμματος </a:t>
            </a:r>
            <a:r>
              <a:rPr lang="el-GR" dirty="0" err="1"/>
              <a:t>Erasmus</a:t>
            </a:r>
            <a:r>
              <a:rPr lang="el-GR" dirty="0"/>
              <a:t> +, ο δικαιούχος δηλώνει την περίπτωση αυτή στο Εργαλείο Κινητικότητας (</a:t>
            </a:r>
            <a:r>
              <a:rPr lang="el-GR" dirty="0" err="1"/>
              <a:t>Mobility</a:t>
            </a:r>
            <a:r>
              <a:rPr lang="el-GR" dirty="0"/>
              <a:t> </a:t>
            </a:r>
            <a:r>
              <a:rPr lang="el-GR" dirty="0" err="1"/>
              <a:t>Tool</a:t>
            </a:r>
            <a:r>
              <a:rPr lang="el-GR" dirty="0"/>
              <a:t>)  Στην περίπτωση αυτή, δεν χορηγείται επιχορήγηση για την κάλυψη των δαπανών ταξιδίου.</a:t>
            </a:r>
          </a:p>
        </p:txBody>
      </p:sp>
    </p:spTree>
  </p:cSld>
  <p:clrMapOvr>
    <a:masterClrMapping/>
  </p:clrMapOvr>
  <p:transition>
    <p:diamon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0" y="0"/>
            <a:ext cx="9144000" cy="134143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pic>
        <p:nvPicPr>
          <p:cNvPr id="27650" name="4 - Εικόνα" descr="iky.png"/>
          <p:cNvPicPr>
            <a:picLocks noChangeAspect="1"/>
          </p:cNvPicPr>
          <p:nvPr/>
        </p:nvPicPr>
        <p:blipFill>
          <a:blip r:embed="rId3"/>
          <a:srcRect/>
          <a:stretch>
            <a:fillRect/>
          </a:stretch>
        </p:blipFill>
        <p:spPr bwMode="auto">
          <a:xfrm>
            <a:off x="7829550" y="115888"/>
            <a:ext cx="1189038" cy="1111250"/>
          </a:xfrm>
          <a:prstGeom prst="rect">
            <a:avLst/>
          </a:prstGeom>
          <a:noFill/>
          <a:ln w="9525">
            <a:noFill/>
            <a:miter lim="800000"/>
            <a:headEnd/>
            <a:tailEnd/>
          </a:ln>
        </p:spPr>
      </p:pic>
      <p:pic>
        <p:nvPicPr>
          <p:cNvPr id="27651" name="4 - Εικόνα" descr="EU flag-Erasmus+_vect_POS.jpg"/>
          <p:cNvPicPr>
            <a:picLocks noChangeAspect="1"/>
          </p:cNvPicPr>
          <p:nvPr/>
        </p:nvPicPr>
        <p:blipFill>
          <a:blip r:embed="rId4"/>
          <a:srcRect/>
          <a:stretch>
            <a:fillRect/>
          </a:stretch>
        </p:blipFill>
        <p:spPr bwMode="auto">
          <a:xfrm>
            <a:off x="0" y="188913"/>
            <a:ext cx="2676525" cy="765175"/>
          </a:xfrm>
          <a:prstGeom prst="rect">
            <a:avLst/>
          </a:prstGeom>
          <a:noFill/>
          <a:ln w="9525">
            <a:noFill/>
            <a:miter lim="800000"/>
            <a:headEnd/>
            <a:tailEnd/>
          </a:ln>
        </p:spPr>
      </p:pic>
      <p:sp>
        <p:nvSpPr>
          <p:cNvPr id="10" name="1 - Τίτλος"/>
          <p:cNvSpPr txBox="1">
            <a:spLocks/>
          </p:cNvSpPr>
          <p:nvPr/>
        </p:nvSpPr>
        <p:spPr>
          <a:xfrm>
            <a:off x="500063" y="1125538"/>
            <a:ext cx="8229600" cy="1079500"/>
          </a:xfrm>
          <a:prstGeom prst="rect">
            <a:avLst/>
          </a:prstGeom>
        </p:spPr>
        <p:txBody>
          <a:bodyPr anchor="ctr">
            <a:normAutofit/>
          </a:bodyPr>
          <a:lstStyle/>
          <a:p>
            <a:pPr algn="ctr">
              <a:defRPr/>
            </a:pPr>
            <a:r>
              <a:rPr lang="el-GR" sz="3200" b="1" dirty="0">
                <a:solidFill>
                  <a:srgbClr val="FF0000"/>
                </a:solidFill>
                <a:effectLst>
                  <a:outerShdw blurRad="38100" dist="38100" dir="2700000" algn="tl">
                    <a:srgbClr val="C0C0C0"/>
                  </a:outerShdw>
                </a:effectLst>
                <a:latin typeface="Arial" pitchFamily="34" charset="0"/>
                <a:cs typeface="Arial" pitchFamily="34" charset="0"/>
              </a:rPr>
              <a:t>Χρηματοοικονομικοί κανόνες  </a:t>
            </a:r>
          </a:p>
        </p:txBody>
      </p:sp>
      <p:sp>
        <p:nvSpPr>
          <p:cNvPr id="21512" name="Rectangle 8"/>
          <p:cNvSpPr>
            <a:spLocks noChangeArrowheads="1"/>
          </p:cNvSpPr>
          <p:nvPr/>
        </p:nvSpPr>
        <p:spPr bwMode="auto">
          <a:xfrm>
            <a:off x="857250" y="1928813"/>
            <a:ext cx="7272338" cy="830262"/>
          </a:xfrm>
          <a:prstGeom prst="rect">
            <a:avLst/>
          </a:prstGeom>
          <a:noFill/>
          <a:ln w="9525">
            <a:noFill/>
            <a:miter lim="800000"/>
            <a:headEnd/>
            <a:tailEnd/>
          </a:ln>
        </p:spPr>
        <p:txBody>
          <a:bodyPr>
            <a:spAutoFit/>
          </a:bodyPr>
          <a:lstStyle/>
          <a:p>
            <a:pPr algn="ctr">
              <a:spcAft>
                <a:spcPts val="600"/>
              </a:spcAft>
              <a:defRPr/>
            </a:pPr>
            <a:r>
              <a:rPr lang="el-GR" sz="2400" b="1" dirty="0"/>
              <a:t>Επιχορήγηση για την κάλυψη των δαπανών ταξιδίου</a:t>
            </a:r>
            <a:endParaRPr lang="el-GR" sz="2400" b="1" i="1" dirty="0">
              <a:solidFill>
                <a:schemeClr val="accent1">
                  <a:lumMod val="75000"/>
                </a:schemeClr>
              </a:solidFill>
            </a:endParaRPr>
          </a:p>
        </p:txBody>
      </p:sp>
      <p:cxnSp>
        <p:nvCxnSpPr>
          <p:cNvPr id="11" name="Straight Connector 10"/>
          <p:cNvCxnSpPr/>
          <p:nvPr/>
        </p:nvCxnSpPr>
        <p:spPr>
          <a:xfrm>
            <a:off x="571472" y="1928802"/>
            <a:ext cx="7992888" cy="0"/>
          </a:xfrm>
          <a:prstGeom prst="line">
            <a:avLst/>
          </a:prstGeom>
          <a:ln w="25400">
            <a:solidFill>
              <a:schemeClr val="tx2">
                <a:lumMod val="75000"/>
              </a:schemeClr>
            </a:solidFill>
          </a:ln>
          <a:effectLst>
            <a:glow rad="63500">
              <a:schemeClr val="accent1">
                <a:satMod val="175000"/>
                <a:alpha val="40000"/>
              </a:schemeClr>
            </a:glow>
            <a:reflection blurRad="6350" stA="50000" endA="300" endPos="38500" dist="50800" dir="5400000" sy="-100000" algn="bl" rotWithShape="0"/>
            <a:softEdge rad="12700"/>
          </a:effectLst>
        </p:spPr>
        <p:style>
          <a:lnRef idx="1">
            <a:schemeClr val="accent1"/>
          </a:lnRef>
          <a:fillRef idx="0">
            <a:schemeClr val="accent1"/>
          </a:fillRef>
          <a:effectRef idx="0">
            <a:schemeClr val="accent1"/>
          </a:effectRef>
          <a:fontRef idx="minor">
            <a:schemeClr val="tx1"/>
          </a:fontRef>
        </p:style>
      </p:cxnSp>
      <p:sp>
        <p:nvSpPr>
          <p:cNvPr id="12" name="6 - TextBox"/>
          <p:cNvSpPr txBox="1"/>
          <p:nvPr/>
        </p:nvSpPr>
        <p:spPr>
          <a:xfrm rot="10800000" flipH="1" flipV="1">
            <a:off x="6801361" y="6488668"/>
            <a:ext cx="2342639" cy="369332"/>
          </a:xfrm>
          <a:prstGeom prst="rect">
            <a:avLst/>
          </a:prstGeom>
          <a:blipFill>
            <a:blip r:embed="rId5" cstate="print"/>
            <a:tile tx="0" ty="0" sx="100000" sy="100000" flip="none" algn="tl"/>
          </a:blipFill>
          <a:effectLst>
            <a:glow rad="63500">
              <a:schemeClr val="accent4">
                <a:satMod val="175000"/>
                <a:alpha val="40000"/>
              </a:schemeClr>
            </a:glow>
            <a:outerShdw blurRad="50800" dist="50800" dir="5400000" algn="ctr" rotWithShape="0">
              <a:schemeClr val="accent1">
                <a:lumMod val="75000"/>
              </a:schemeClr>
            </a:outerShdw>
          </a:effectLst>
        </p:spPr>
        <p:txBody>
          <a:bodyPr>
            <a:spAutoFit/>
          </a:bodyPr>
          <a:lstStyle>
            <a:defPPr>
              <a:defRPr lang="el-G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r>
              <a:rPr lang="el-GR" b="1" i="1" dirty="0">
                <a:solidFill>
                  <a:srgbClr val="000000"/>
                </a:solidFill>
                <a:effectLst>
                  <a:outerShdw blurRad="38100" dist="38100" dir="2700000" algn="tl">
                    <a:srgbClr val="C0C0C0"/>
                  </a:outerShdw>
                </a:effectLst>
                <a:latin typeface="Calibri" pitchFamily="34" charset="0"/>
              </a:rPr>
              <a:t>Εκπαίδευση </a:t>
            </a:r>
            <a:r>
              <a:rPr lang="el-GR" b="1" i="1" dirty="0" err="1" smtClean="0">
                <a:solidFill>
                  <a:srgbClr val="000000"/>
                </a:solidFill>
                <a:effectLst>
                  <a:outerShdw blurRad="38100" dist="38100" dir="2700000" algn="tl">
                    <a:srgbClr val="C0C0C0"/>
                  </a:outerShdw>
                </a:effectLst>
                <a:latin typeface="Calibri" pitchFamily="34" charset="0"/>
              </a:rPr>
              <a:t>Ενηίκων</a:t>
            </a:r>
            <a:endParaRPr lang="el-GR" b="1" i="1" dirty="0">
              <a:solidFill>
                <a:srgbClr val="000000"/>
              </a:solidFill>
              <a:effectLst>
                <a:outerShdw blurRad="38100" dist="38100" dir="2700000" algn="tl">
                  <a:srgbClr val="C0C0C0"/>
                </a:outerShdw>
              </a:effectLst>
              <a:latin typeface="Calibri" pitchFamily="34" charset="0"/>
            </a:endParaRPr>
          </a:p>
        </p:txBody>
      </p:sp>
      <p:sp>
        <p:nvSpPr>
          <p:cNvPr id="16" name="15 - Στρογγυλεμένο ορθογώνιο"/>
          <p:cNvSpPr/>
          <p:nvPr/>
        </p:nvSpPr>
        <p:spPr>
          <a:xfrm>
            <a:off x="500063" y="2786063"/>
            <a:ext cx="8286750" cy="1389062"/>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algn="ctr">
              <a:defRPr/>
            </a:pPr>
            <a:r>
              <a:rPr lang="el-GR" dirty="0"/>
              <a:t>Για τον καθορισμό της εκάστοτε ζώνης χιλιομετρικής απόστασης, ο δικαιούχος χρησιμοποιεί το διαδικτυακό (</a:t>
            </a:r>
            <a:r>
              <a:rPr lang="el-GR" dirty="0" err="1"/>
              <a:t>online</a:t>
            </a:r>
            <a:r>
              <a:rPr lang="el-GR" dirty="0"/>
              <a:t>) μετρητή απόστασης που διατίθεται στο δικτυακό τόπο της Ευρωπαϊκής Επιτροπής στη διεύθυνση: </a:t>
            </a:r>
          </a:p>
          <a:p>
            <a:pPr algn="ctr">
              <a:defRPr/>
            </a:pPr>
            <a:r>
              <a:rPr lang="en-US" dirty="0">
                <a:solidFill>
                  <a:srgbClr val="FF0000"/>
                </a:solidFill>
              </a:rPr>
              <a:t>http://ec.europa.eu/programmes/erasmus-plus/tools/distance_en.htm</a:t>
            </a:r>
            <a:endParaRPr lang="el-GR" dirty="0">
              <a:solidFill>
                <a:srgbClr val="FF0000"/>
              </a:solidFill>
            </a:endParaRPr>
          </a:p>
        </p:txBody>
      </p:sp>
      <p:graphicFrame>
        <p:nvGraphicFramePr>
          <p:cNvPr id="14" name="13 - Πίνακας"/>
          <p:cNvGraphicFramePr>
            <a:graphicFrameLocks noGrp="1"/>
          </p:cNvGraphicFramePr>
          <p:nvPr/>
        </p:nvGraphicFramePr>
        <p:xfrm>
          <a:off x="1500188" y="4214813"/>
          <a:ext cx="5881420" cy="2411857"/>
        </p:xfrm>
        <a:graphic>
          <a:graphicData uri="http://schemas.openxmlformats.org/drawingml/2006/table">
            <a:tbl>
              <a:tblPr/>
              <a:tblGrid>
                <a:gridCol w="2940710"/>
                <a:gridCol w="2940710"/>
              </a:tblGrid>
              <a:tr h="0">
                <a:tc gridSpan="2">
                  <a:txBody>
                    <a:bodyPr/>
                    <a:lstStyle/>
                    <a:p>
                      <a:pPr marL="269875" algn="ctr">
                        <a:spcBef>
                          <a:spcPts val="600"/>
                        </a:spcBef>
                        <a:spcAft>
                          <a:spcPts val="600"/>
                        </a:spcAft>
                      </a:pPr>
                      <a:r>
                        <a:rPr lang="el-GR" sz="1200" b="1" dirty="0">
                          <a:solidFill>
                            <a:srgbClr val="000000"/>
                          </a:solidFill>
                          <a:latin typeface="Comic Sans MS"/>
                          <a:ea typeface="Times New Roman"/>
                          <a:cs typeface="Calibri"/>
                        </a:rPr>
                        <a:t/>
                      </a:r>
                      <a:br>
                        <a:rPr lang="el-GR" sz="1200" b="1" dirty="0">
                          <a:solidFill>
                            <a:srgbClr val="000000"/>
                          </a:solidFill>
                          <a:latin typeface="Comic Sans MS"/>
                          <a:ea typeface="Times New Roman"/>
                          <a:cs typeface="Calibri"/>
                        </a:rPr>
                      </a:br>
                      <a:r>
                        <a:rPr lang="el-GR" sz="1100" b="1" i="1" dirty="0">
                          <a:solidFill>
                            <a:srgbClr val="000000"/>
                          </a:solidFill>
                          <a:latin typeface="Comic Sans MS"/>
                          <a:ea typeface="Times New Roman"/>
                          <a:cs typeface="Calibri"/>
                        </a:rPr>
                        <a:t>Πίνακας 1: Ποσά χρηματοδοτικής συνεισφοράς για τις δαπάνες ταξιδίου ανά συμμετέχοντα και με βάση τη διανυόμενη απόσταση</a:t>
                      </a:r>
                      <a:endParaRPr lang="el-GR" sz="1200" b="1" dirty="0">
                        <a:solidFill>
                          <a:srgbClr val="000000"/>
                        </a:solidFill>
                        <a:latin typeface="Tahoma"/>
                        <a:ea typeface="Times New Roman"/>
                      </a:endParaRPr>
                    </a:p>
                  </a:txBody>
                  <a:tcPr marL="68580" marR="68580" marT="0" marB="0" anchor="ctr">
                    <a:lnL>
                      <a:noFill/>
                    </a:lnL>
                    <a:lnR>
                      <a:noFill/>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tcPr>
                </a:tc>
                <a:tc hMerge="1">
                  <a:txBody>
                    <a:bodyPr/>
                    <a:lstStyle/>
                    <a:p>
                      <a:endParaRPr lang="el-GR"/>
                    </a:p>
                  </a:txBody>
                  <a:tcPr/>
                </a:tc>
              </a:tr>
              <a:tr h="0">
                <a:tc>
                  <a:txBody>
                    <a:bodyPr/>
                    <a:lstStyle/>
                    <a:p>
                      <a:pPr marL="21590" algn="ctr" fontAlgn="base">
                        <a:lnSpc>
                          <a:spcPct val="115000"/>
                        </a:lnSpc>
                        <a:spcAft>
                          <a:spcPts val="0"/>
                        </a:spcAft>
                      </a:pPr>
                      <a:r>
                        <a:rPr lang="el-GR" sz="1100" b="1" kern="150">
                          <a:solidFill>
                            <a:srgbClr val="5F497A"/>
                          </a:solidFill>
                          <a:latin typeface="Comic Sans MS"/>
                          <a:ea typeface="SimSun"/>
                          <a:cs typeface="Tahoma"/>
                        </a:rPr>
                        <a:t>Διανυόμενη απόσταση</a:t>
                      </a:r>
                      <a:endParaRPr lang="el-GR" sz="1100" b="1">
                        <a:solidFill>
                          <a:srgbClr val="5F497A"/>
                        </a:solidFill>
                        <a:latin typeface="Calibri"/>
                        <a:ea typeface="Times New Roman"/>
                        <a:cs typeface="Times New Roman"/>
                      </a:endParaRPr>
                    </a:p>
                  </a:txBody>
                  <a:tcPr marL="68580" marR="68580" marT="0" marB="0" anchor="ctr">
                    <a:lnL>
                      <a:noFill/>
                    </a:lnL>
                    <a:lnR>
                      <a:noFill/>
                    </a:lnR>
                    <a:lnT w="12700" cap="flat" cmpd="sng" algn="ctr">
                      <a:solidFill>
                        <a:srgbClr val="8064A2"/>
                      </a:solidFill>
                      <a:prstDash val="solid"/>
                      <a:round/>
                      <a:headEnd type="none" w="med" len="med"/>
                      <a:tailEnd type="none" w="med" len="med"/>
                    </a:lnT>
                    <a:lnB>
                      <a:noFill/>
                    </a:lnB>
                    <a:solidFill>
                      <a:srgbClr val="DFD8E8"/>
                    </a:solidFill>
                  </a:tcPr>
                </a:tc>
                <a:tc>
                  <a:txBody>
                    <a:bodyPr/>
                    <a:lstStyle/>
                    <a:p>
                      <a:pPr marL="21590" algn="ctr" fontAlgn="base">
                        <a:lnSpc>
                          <a:spcPct val="115000"/>
                        </a:lnSpc>
                        <a:spcAft>
                          <a:spcPts val="0"/>
                        </a:spcAft>
                      </a:pPr>
                      <a:r>
                        <a:rPr lang="el-GR" sz="1100" b="1" kern="150">
                          <a:solidFill>
                            <a:srgbClr val="5F497A"/>
                          </a:solidFill>
                          <a:latin typeface="Comic Sans MS"/>
                          <a:ea typeface="SimSun"/>
                          <a:cs typeface="Tahoma"/>
                        </a:rPr>
                        <a:t>Ποσό</a:t>
                      </a:r>
                      <a:endParaRPr lang="el-GR" sz="1100" b="1">
                        <a:solidFill>
                          <a:srgbClr val="5F497A"/>
                        </a:solidFill>
                        <a:latin typeface="Calibri"/>
                        <a:ea typeface="Times New Roman"/>
                        <a:cs typeface="Times New Roman"/>
                      </a:endParaRPr>
                    </a:p>
                  </a:txBody>
                  <a:tcPr marL="68580" marR="68580" marT="0" marB="0" anchor="ctr">
                    <a:lnL>
                      <a:noFill/>
                    </a:lnL>
                    <a:lnR>
                      <a:noFill/>
                    </a:lnR>
                    <a:lnT w="12700" cap="flat" cmpd="sng" algn="ctr">
                      <a:solidFill>
                        <a:srgbClr val="8064A2"/>
                      </a:solidFill>
                      <a:prstDash val="solid"/>
                      <a:round/>
                      <a:headEnd type="none" w="med" len="med"/>
                      <a:tailEnd type="none" w="med" len="med"/>
                    </a:lnT>
                    <a:lnB>
                      <a:noFill/>
                    </a:lnB>
                    <a:solidFill>
                      <a:srgbClr val="DFD8E8"/>
                    </a:solidFill>
                  </a:tcPr>
                </a:tc>
              </a:tr>
              <a:tr h="342265">
                <a:tc>
                  <a:txBody>
                    <a:bodyPr/>
                    <a:lstStyle/>
                    <a:p>
                      <a:pPr algn="ctr" fontAlgn="base">
                        <a:lnSpc>
                          <a:spcPct val="115000"/>
                        </a:lnSpc>
                        <a:spcAft>
                          <a:spcPts val="0"/>
                        </a:spcAft>
                      </a:pPr>
                      <a:r>
                        <a:rPr lang="el-GR" sz="1100" b="1" kern="150">
                          <a:solidFill>
                            <a:srgbClr val="5F497A"/>
                          </a:solidFill>
                          <a:latin typeface="Comic Sans MS"/>
                          <a:ea typeface="SimSun"/>
                          <a:cs typeface="Tahoma"/>
                        </a:rPr>
                        <a:t>Μεταξύ 100 και 499 χλμ.:</a:t>
                      </a:r>
                      <a:endParaRPr lang="el-GR" sz="1100" b="1">
                        <a:solidFill>
                          <a:srgbClr val="5F497A"/>
                        </a:solidFill>
                        <a:latin typeface="Calibri"/>
                        <a:ea typeface="Times New Roman"/>
                        <a:cs typeface="Times New Roman"/>
                      </a:endParaRPr>
                    </a:p>
                  </a:txBody>
                  <a:tcPr marL="68580" marR="68580" marT="0" marB="0" anchor="ctr">
                    <a:lnL>
                      <a:noFill/>
                    </a:lnL>
                    <a:lnR>
                      <a:noFill/>
                    </a:lnR>
                    <a:lnT>
                      <a:noFill/>
                    </a:lnT>
                    <a:lnB>
                      <a:noFill/>
                    </a:lnB>
                  </a:tcPr>
                </a:tc>
                <a:tc>
                  <a:txBody>
                    <a:bodyPr/>
                    <a:lstStyle/>
                    <a:p>
                      <a:pPr algn="ctr" fontAlgn="base">
                        <a:lnSpc>
                          <a:spcPct val="115000"/>
                        </a:lnSpc>
                        <a:spcAft>
                          <a:spcPts val="0"/>
                        </a:spcAft>
                      </a:pPr>
                      <a:r>
                        <a:rPr lang="el-GR" sz="1100" b="1" kern="150" dirty="0">
                          <a:solidFill>
                            <a:srgbClr val="5F497A"/>
                          </a:solidFill>
                          <a:latin typeface="Comic Sans MS"/>
                          <a:ea typeface="SimSun"/>
                          <a:cs typeface="Tahoma"/>
                        </a:rPr>
                        <a:t>180 </a:t>
                      </a:r>
                      <a:r>
                        <a:rPr lang="el-GR" sz="1100" b="1" kern="150" dirty="0" err="1" smtClean="0">
                          <a:solidFill>
                            <a:srgbClr val="5F497A"/>
                          </a:solidFill>
                          <a:latin typeface="Comic Sans MS"/>
                          <a:ea typeface="SimSun"/>
                          <a:cs typeface="Tahoma"/>
                        </a:rPr>
                        <a:t>ερώ</a:t>
                      </a:r>
                      <a:r>
                        <a:rPr lang="el-GR" sz="1100" b="1" kern="150" dirty="0" smtClean="0">
                          <a:solidFill>
                            <a:srgbClr val="5F497A"/>
                          </a:solidFill>
                          <a:latin typeface="Comic Sans MS"/>
                          <a:ea typeface="SimSun"/>
                          <a:cs typeface="Tahoma"/>
                        </a:rPr>
                        <a:t> </a:t>
                      </a:r>
                      <a:r>
                        <a:rPr lang="el-GR" sz="1100" b="1" kern="150" dirty="0">
                          <a:solidFill>
                            <a:srgbClr val="5F497A"/>
                          </a:solidFill>
                          <a:latin typeface="Comic Sans MS"/>
                          <a:ea typeface="SimSun"/>
                          <a:cs typeface="Tahoma"/>
                        </a:rPr>
                        <a:t>ανά συμμετέχοντα</a:t>
                      </a:r>
                      <a:endParaRPr lang="el-GR" sz="1100" b="1" dirty="0">
                        <a:solidFill>
                          <a:srgbClr val="5F497A"/>
                        </a:solidFill>
                        <a:latin typeface="Calibri"/>
                        <a:ea typeface="Times New Roman"/>
                        <a:cs typeface="Times New Roman"/>
                      </a:endParaRPr>
                    </a:p>
                  </a:txBody>
                  <a:tcPr marL="68580" marR="68580" marT="0" marB="0" anchor="ctr">
                    <a:lnL>
                      <a:noFill/>
                    </a:lnL>
                    <a:lnR>
                      <a:noFill/>
                    </a:lnR>
                    <a:lnT>
                      <a:noFill/>
                    </a:lnT>
                    <a:lnB>
                      <a:noFill/>
                    </a:lnB>
                  </a:tcPr>
                </a:tc>
              </a:tr>
              <a:tr h="268605">
                <a:tc>
                  <a:txBody>
                    <a:bodyPr/>
                    <a:lstStyle/>
                    <a:p>
                      <a:pPr algn="ctr" fontAlgn="base">
                        <a:lnSpc>
                          <a:spcPct val="115000"/>
                        </a:lnSpc>
                        <a:spcAft>
                          <a:spcPts val="0"/>
                        </a:spcAft>
                      </a:pPr>
                      <a:r>
                        <a:rPr lang="el-GR" sz="1100" b="1" kern="150" dirty="0">
                          <a:solidFill>
                            <a:srgbClr val="5F497A"/>
                          </a:solidFill>
                          <a:latin typeface="Comic Sans MS"/>
                          <a:ea typeface="SimSun"/>
                          <a:cs typeface="Tahoma"/>
                        </a:rPr>
                        <a:t>Μεταξύ 500 και 1999 </a:t>
                      </a:r>
                      <a:r>
                        <a:rPr lang="el-GR" sz="1100" b="1" kern="150" dirty="0" err="1">
                          <a:solidFill>
                            <a:srgbClr val="5F497A"/>
                          </a:solidFill>
                          <a:latin typeface="Comic Sans MS"/>
                          <a:ea typeface="SimSun"/>
                          <a:cs typeface="Tahoma"/>
                        </a:rPr>
                        <a:t>χλμ</a:t>
                      </a:r>
                      <a:r>
                        <a:rPr lang="el-GR" sz="1100" b="1" kern="150" dirty="0">
                          <a:solidFill>
                            <a:srgbClr val="5F497A"/>
                          </a:solidFill>
                          <a:latin typeface="Comic Sans MS"/>
                          <a:ea typeface="SimSun"/>
                          <a:cs typeface="Tahoma"/>
                        </a:rPr>
                        <a:t>.:</a:t>
                      </a:r>
                      <a:endParaRPr lang="el-GR" sz="1100" b="1" dirty="0">
                        <a:solidFill>
                          <a:srgbClr val="5F497A"/>
                        </a:solidFill>
                        <a:latin typeface="Calibri"/>
                        <a:ea typeface="Times New Roman"/>
                        <a:cs typeface="Times New Roman"/>
                      </a:endParaRPr>
                    </a:p>
                  </a:txBody>
                  <a:tcPr marL="68580" marR="68580" marT="0" marB="0" anchor="ctr">
                    <a:lnL>
                      <a:noFill/>
                    </a:lnL>
                    <a:lnR>
                      <a:noFill/>
                    </a:lnR>
                    <a:lnT>
                      <a:noFill/>
                    </a:lnT>
                    <a:lnB>
                      <a:noFill/>
                    </a:lnB>
                    <a:solidFill>
                      <a:srgbClr val="DFD8E8"/>
                    </a:solidFill>
                  </a:tcPr>
                </a:tc>
                <a:tc>
                  <a:txBody>
                    <a:bodyPr/>
                    <a:lstStyle/>
                    <a:p>
                      <a:pPr algn="ctr" fontAlgn="base">
                        <a:lnSpc>
                          <a:spcPct val="115000"/>
                        </a:lnSpc>
                        <a:spcAft>
                          <a:spcPts val="0"/>
                        </a:spcAft>
                      </a:pPr>
                      <a:r>
                        <a:rPr lang="el-GR" sz="1100" b="1" kern="150">
                          <a:solidFill>
                            <a:srgbClr val="5F497A"/>
                          </a:solidFill>
                          <a:latin typeface="Comic Sans MS"/>
                          <a:ea typeface="SimSun"/>
                          <a:cs typeface="Tahoma"/>
                        </a:rPr>
                        <a:t>275 ευρώ ανά συμμετέχοντα</a:t>
                      </a:r>
                      <a:endParaRPr lang="el-GR" sz="1100" b="1">
                        <a:solidFill>
                          <a:srgbClr val="5F497A"/>
                        </a:solidFill>
                        <a:latin typeface="Calibri"/>
                        <a:ea typeface="Times New Roman"/>
                        <a:cs typeface="Times New Roman"/>
                      </a:endParaRPr>
                    </a:p>
                  </a:txBody>
                  <a:tcPr marL="68580" marR="68580" marT="0" marB="0" anchor="ctr">
                    <a:lnL>
                      <a:noFill/>
                    </a:lnL>
                    <a:lnR>
                      <a:noFill/>
                    </a:lnR>
                    <a:lnT>
                      <a:noFill/>
                    </a:lnT>
                    <a:lnB>
                      <a:noFill/>
                    </a:lnB>
                    <a:solidFill>
                      <a:srgbClr val="DFD8E8"/>
                    </a:solidFill>
                  </a:tcPr>
                </a:tc>
              </a:tr>
              <a:tr h="363855">
                <a:tc>
                  <a:txBody>
                    <a:bodyPr/>
                    <a:lstStyle/>
                    <a:p>
                      <a:pPr algn="ctr" fontAlgn="base">
                        <a:lnSpc>
                          <a:spcPct val="115000"/>
                        </a:lnSpc>
                        <a:spcAft>
                          <a:spcPts val="0"/>
                        </a:spcAft>
                      </a:pPr>
                      <a:r>
                        <a:rPr lang="el-GR" sz="1100" b="1" kern="150" dirty="0">
                          <a:solidFill>
                            <a:srgbClr val="5F497A"/>
                          </a:solidFill>
                          <a:latin typeface="Comic Sans MS"/>
                          <a:ea typeface="SimSun"/>
                          <a:cs typeface="Tahoma"/>
                        </a:rPr>
                        <a:t>Μεταξύ 2000 και 2999 </a:t>
                      </a:r>
                      <a:r>
                        <a:rPr lang="el-GR" sz="1100" b="1" kern="150" dirty="0" err="1">
                          <a:solidFill>
                            <a:srgbClr val="5F497A"/>
                          </a:solidFill>
                          <a:latin typeface="Comic Sans MS"/>
                          <a:ea typeface="SimSun"/>
                          <a:cs typeface="Tahoma"/>
                        </a:rPr>
                        <a:t>χλμ</a:t>
                      </a:r>
                      <a:r>
                        <a:rPr lang="el-GR" sz="1100" b="1" kern="150" dirty="0">
                          <a:solidFill>
                            <a:srgbClr val="5F497A"/>
                          </a:solidFill>
                          <a:latin typeface="Comic Sans MS"/>
                          <a:ea typeface="SimSun"/>
                          <a:cs typeface="Tahoma"/>
                        </a:rPr>
                        <a:t>.:</a:t>
                      </a:r>
                      <a:endParaRPr lang="el-GR" sz="1100" b="1" dirty="0">
                        <a:solidFill>
                          <a:srgbClr val="5F497A"/>
                        </a:solidFill>
                        <a:latin typeface="Calibri"/>
                        <a:ea typeface="Times New Roman"/>
                        <a:cs typeface="Times New Roman"/>
                      </a:endParaRPr>
                    </a:p>
                  </a:txBody>
                  <a:tcPr marL="68580" marR="68580" marT="0" marB="0" anchor="ctr">
                    <a:lnL>
                      <a:noFill/>
                    </a:lnL>
                    <a:lnR>
                      <a:noFill/>
                    </a:lnR>
                    <a:lnT>
                      <a:noFill/>
                    </a:lnT>
                    <a:lnB>
                      <a:noFill/>
                    </a:lnB>
                  </a:tcPr>
                </a:tc>
                <a:tc>
                  <a:txBody>
                    <a:bodyPr/>
                    <a:lstStyle/>
                    <a:p>
                      <a:pPr algn="ctr" fontAlgn="base">
                        <a:lnSpc>
                          <a:spcPct val="115000"/>
                        </a:lnSpc>
                        <a:spcAft>
                          <a:spcPts val="0"/>
                        </a:spcAft>
                      </a:pPr>
                      <a:r>
                        <a:rPr lang="el-GR" sz="1100" b="1" kern="150" dirty="0">
                          <a:solidFill>
                            <a:srgbClr val="5F497A"/>
                          </a:solidFill>
                          <a:latin typeface="Comic Sans MS"/>
                          <a:ea typeface="SimSun"/>
                          <a:cs typeface="Tahoma"/>
                        </a:rPr>
                        <a:t>360 ευρώ ανά συμμετέχοντα</a:t>
                      </a:r>
                      <a:endParaRPr lang="el-GR" sz="1100" b="1" dirty="0">
                        <a:solidFill>
                          <a:srgbClr val="5F497A"/>
                        </a:solidFill>
                        <a:latin typeface="Calibri"/>
                        <a:ea typeface="Times New Roman"/>
                        <a:cs typeface="Times New Roman"/>
                      </a:endParaRPr>
                    </a:p>
                  </a:txBody>
                  <a:tcPr marL="68580" marR="68580" marT="0" marB="0" anchor="ctr">
                    <a:lnL>
                      <a:noFill/>
                    </a:lnL>
                    <a:lnR>
                      <a:noFill/>
                    </a:lnR>
                    <a:lnT>
                      <a:noFill/>
                    </a:lnT>
                    <a:lnB>
                      <a:noFill/>
                    </a:lnB>
                  </a:tcPr>
                </a:tc>
              </a:tr>
              <a:tr h="0">
                <a:tc>
                  <a:txBody>
                    <a:bodyPr/>
                    <a:lstStyle/>
                    <a:p>
                      <a:pPr algn="ctr" fontAlgn="base">
                        <a:lnSpc>
                          <a:spcPct val="115000"/>
                        </a:lnSpc>
                        <a:spcAft>
                          <a:spcPts val="0"/>
                        </a:spcAft>
                      </a:pPr>
                      <a:r>
                        <a:rPr lang="el-GR" sz="1100" b="1" kern="150">
                          <a:solidFill>
                            <a:srgbClr val="5F497A"/>
                          </a:solidFill>
                          <a:latin typeface="Comic Sans MS"/>
                          <a:ea typeface="SimSun"/>
                          <a:cs typeface="Tahoma"/>
                        </a:rPr>
                        <a:t>Μεταξύ 3000 και 3999 χλμ.:</a:t>
                      </a:r>
                      <a:endParaRPr lang="el-GR" sz="1100" b="1">
                        <a:solidFill>
                          <a:srgbClr val="5F497A"/>
                        </a:solidFill>
                        <a:latin typeface="Calibri"/>
                        <a:ea typeface="Times New Roman"/>
                        <a:cs typeface="Times New Roman"/>
                      </a:endParaRPr>
                    </a:p>
                  </a:txBody>
                  <a:tcPr marL="68580" marR="68580" marT="0" marB="0" anchor="ctr">
                    <a:lnL>
                      <a:noFill/>
                    </a:lnL>
                    <a:lnR>
                      <a:noFill/>
                    </a:lnR>
                    <a:lnT>
                      <a:noFill/>
                    </a:lnT>
                    <a:lnB>
                      <a:noFill/>
                    </a:lnB>
                    <a:solidFill>
                      <a:srgbClr val="DFD8E8"/>
                    </a:solidFill>
                  </a:tcPr>
                </a:tc>
                <a:tc>
                  <a:txBody>
                    <a:bodyPr/>
                    <a:lstStyle/>
                    <a:p>
                      <a:pPr algn="ctr" fontAlgn="base">
                        <a:lnSpc>
                          <a:spcPct val="115000"/>
                        </a:lnSpc>
                        <a:spcAft>
                          <a:spcPts val="0"/>
                        </a:spcAft>
                      </a:pPr>
                      <a:r>
                        <a:rPr lang="el-GR" sz="1100" b="1" kern="150">
                          <a:solidFill>
                            <a:srgbClr val="5F497A"/>
                          </a:solidFill>
                          <a:latin typeface="Comic Sans MS"/>
                          <a:ea typeface="SimSun"/>
                          <a:cs typeface="Tahoma"/>
                        </a:rPr>
                        <a:t>530 ευρώ ανά συμμετέχοντα</a:t>
                      </a:r>
                      <a:endParaRPr lang="el-GR" sz="1100" b="1">
                        <a:solidFill>
                          <a:srgbClr val="5F497A"/>
                        </a:solidFill>
                        <a:latin typeface="Calibri"/>
                        <a:ea typeface="Times New Roman"/>
                        <a:cs typeface="Times New Roman"/>
                      </a:endParaRPr>
                    </a:p>
                  </a:txBody>
                  <a:tcPr marL="68580" marR="68580" marT="0" marB="0" anchor="ctr">
                    <a:lnL>
                      <a:noFill/>
                    </a:lnL>
                    <a:lnR>
                      <a:noFill/>
                    </a:lnR>
                    <a:lnT>
                      <a:noFill/>
                    </a:lnT>
                    <a:lnB>
                      <a:noFill/>
                    </a:lnB>
                    <a:solidFill>
                      <a:srgbClr val="DFD8E8"/>
                    </a:solidFill>
                  </a:tcPr>
                </a:tc>
              </a:tr>
              <a:tr h="271145">
                <a:tc>
                  <a:txBody>
                    <a:bodyPr/>
                    <a:lstStyle/>
                    <a:p>
                      <a:pPr algn="ctr" fontAlgn="base">
                        <a:lnSpc>
                          <a:spcPct val="115000"/>
                        </a:lnSpc>
                        <a:spcAft>
                          <a:spcPts val="0"/>
                        </a:spcAft>
                      </a:pPr>
                      <a:r>
                        <a:rPr lang="el-GR" sz="1100" b="1" kern="150">
                          <a:solidFill>
                            <a:srgbClr val="5F497A"/>
                          </a:solidFill>
                          <a:latin typeface="Comic Sans MS"/>
                          <a:ea typeface="SimSun"/>
                          <a:cs typeface="Tahoma"/>
                        </a:rPr>
                        <a:t>Μεταξύ 4000 και 7999 χλμ.:</a:t>
                      </a:r>
                      <a:endParaRPr lang="el-GR" sz="1100" b="1">
                        <a:solidFill>
                          <a:srgbClr val="5F497A"/>
                        </a:solidFill>
                        <a:latin typeface="Calibri"/>
                        <a:ea typeface="Times New Roman"/>
                        <a:cs typeface="Times New Roman"/>
                      </a:endParaRPr>
                    </a:p>
                  </a:txBody>
                  <a:tcPr marL="68580" marR="68580" marT="0" marB="0" anchor="ctr">
                    <a:lnL>
                      <a:noFill/>
                    </a:lnL>
                    <a:lnR>
                      <a:noFill/>
                    </a:lnR>
                    <a:lnT>
                      <a:noFill/>
                    </a:lnT>
                    <a:lnB w="12700" cap="flat" cmpd="sng" algn="ctr">
                      <a:solidFill>
                        <a:srgbClr val="8064A2"/>
                      </a:solidFill>
                      <a:prstDash val="solid"/>
                      <a:round/>
                      <a:headEnd type="none" w="med" len="med"/>
                      <a:tailEnd type="none" w="med" len="med"/>
                    </a:lnB>
                  </a:tcPr>
                </a:tc>
                <a:tc>
                  <a:txBody>
                    <a:bodyPr/>
                    <a:lstStyle/>
                    <a:p>
                      <a:pPr algn="ctr" fontAlgn="base">
                        <a:lnSpc>
                          <a:spcPct val="115000"/>
                        </a:lnSpc>
                        <a:spcAft>
                          <a:spcPts val="0"/>
                        </a:spcAft>
                      </a:pPr>
                      <a:r>
                        <a:rPr lang="el-GR" sz="1100" b="1" kern="150">
                          <a:solidFill>
                            <a:srgbClr val="5F497A"/>
                          </a:solidFill>
                          <a:latin typeface="Comic Sans MS"/>
                          <a:ea typeface="SimSun"/>
                          <a:cs typeface="Tahoma"/>
                        </a:rPr>
                        <a:t>820 ευρώ ανά συμμετέχοντα</a:t>
                      </a:r>
                      <a:endParaRPr lang="el-GR" sz="1100" b="1">
                        <a:solidFill>
                          <a:srgbClr val="5F497A"/>
                        </a:solidFill>
                        <a:latin typeface="Calibri"/>
                        <a:ea typeface="Times New Roman"/>
                        <a:cs typeface="Times New Roman"/>
                      </a:endParaRPr>
                    </a:p>
                  </a:txBody>
                  <a:tcPr marL="68580" marR="68580" marT="0" marB="0" anchor="ctr">
                    <a:lnL>
                      <a:noFill/>
                    </a:lnL>
                    <a:lnR>
                      <a:noFill/>
                    </a:lnR>
                    <a:lnT>
                      <a:noFill/>
                    </a:lnT>
                    <a:lnB w="12700" cap="flat" cmpd="sng" algn="ctr">
                      <a:solidFill>
                        <a:srgbClr val="8064A2"/>
                      </a:solidFill>
                      <a:prstDash val="solid"/>
                      <a:round/>
                      <a:headEnd type="none" w="med" len="med"/>
                      <a:tailEnd type="none" w="med" len="med"/>
                    </a:lnB>
                  </a:tcPr>
                </a:tc>
              </a:tr>
              <a:tr h="262255">
                <a:tc>
                  <a:txBody>
                    <a:bodyPr/>
                    <a:lstStyle/>
                    <a:p>
                      <a:pPr algn="ctr" fontAlgn="base">
                        <a:lnSpc>
                          <a:spcPct val="115000"/>
                        </a:lnSpc>
                        <a:spcAft>
                          <a:spcPts val="0"/>
                        </a:spcAft>
                      </a:pPr>
                      <a:r>
                        <a:rPr lang="el-GR" sz="1100" b="1" kern="150">
                          <a:solidFill>
                            <a:srgbClr val="5F497A"/>
                          </a:solidFill>
                          <a:latin typeface="Comic Sans MS"/>
                          <a:ea typeface="SimSun"/>
                          <a:cs typeface="Tahoma"/>
                        </a:rPr>
                        <a:t>8000 χλμ. ή άνω :</a:t>
                      </a:r>
                      <a:endParaRPr lang="el-GR" sz="1100" b="1">
                        <a:solidFill>
                          <a:srgbClr val="5F497A"/>
                        </a:solidFill>
                        <a:latin typeface="Calibri"/>
                        <a:ea typeface="Times New Roman"/>
                        <a:cs typeface="Times New Roman"/>
                      </a:endParaRPr>
                    </a:p>
                  </a:txBody>
                  <a:tcPr marL="68580" marR="68580" marT="0" marB="0" anchor="ctr">
                    <a:lnL>
                      <a:noFill/>
                    </a:lnL>
                    <a:lnR>
                      <a:noFill/>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E5DFEC"/>
                    </a:solidFill>
                  </a:tcPr>
                </a:tc>
                <a:tc>
                  <a:txBody>
                    <a:bodyPr/>
                    <a:lstStyle/>
                    <a:p>
                      <a:pPr marL="342900" lvl="0" indent="-342900" algn="ctr" fontAlgn="base">
                        <a:lnSpc>
                          <a:spcPct val="115000"/>
                        </a:lnSpc>
                        <a:spcAft>
                          <a:spcPts val="0"/>
                        </a:spcAft>
                        <a:buFont typeface="+mj-lt"/>
                        <a:buAutoNum type="arabicPeriod" startAt="1100"/>
                      </a:pPr>
                      <a:r>
                        <a:rPr lang="el-GR" sz="1100" b="1" kern="150" dirty="0">
                          <a:solidFill>
                            <a:srgbClr val="5F497A"/>
                          </a:solidFill>
                          <a:latin typeface="Comic Sans MS"/>
                          <a:ea typeface="SimSun"/>
                          <a:cs typeface="Tahoma"/>
                        </a:rPr>
                        <a:t>ευρώ ανά συμμετέχοντα</a:t>
                      </a:r>
                      <a:endParaRPr lang="el-GR" sz="1100" b="1" dirty="0">
                        <a:solidFill>
                          <a:srgbClr val="5F497A"/>
                        </a:solidFill>
                        <a:latin typeface="Calibri"/>
                        <a:ea typeface="Times New Roman"/>
                        <a:cs typeface="Times New Roman"/>
                      </a:endParaRPr>
                    </a:p>
                  </a:txBody>
                  <a:tcPr marL="68580" marR="68580" marT="0" marB="0" anchor="ctr">
                    <a:lnL>
                      <a:noFill/>
                    </a:lnL>
                    <a:lnR>
                      <a:noFill/>
                    </a:lnR>
                    <a:lnT w="12700" cap="flat" cmpd="sng" algn="ctr">
                      <a:solidFill>
                        <a:srgbClr val="8064A2"/>
                      </a:solidFill>
                      <a:prstDash val="solid"/>
                      <a:round/>
                      <a:headEnd type="none" w="med" len="med"/>
                      <a:tailEnd type="none" w="med" len="med"/>
                    </a:lnT>
                    <a:lnB w="12700" cap="flat" cmpd="sng" algn="ctr">
                      <a:solidFill>
                        <a:srgbClr val="8064A2"/>
                      </a:solidFill>
                      <a:prstDash val="solid"/>
                      <a:round/>
                      <a:headEnd type="none" w="med" len="med"/>
                      <a:tailEnd type="none" w="med" len="med"/>
                    </a:lnB>
                    <a:solidFill>
                      <a:srgbClr val="E5DFEC"/>
                    </a:solidFill>
                  </a:tcPr>
                </a:tc>
              </a:tr>
            </a:tbl>
          </a:graphicData>
        </a:graphic>
      </p:graphicFrame>
    </p:spTree>
  </p:cSld>
  <p:clrMapOvr>
    <a:masterClrMapping/>
  </p:clrMapOvr>
  <p:transition>
    <p:diamon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0" y="0"/>
            <a:ext cx="9144000" cy="134143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pic>
        <p:nvPicPr>
          <p:cNvPr id="29698" name="4 - Εικόνα" descr="iky.png"/>
          <p:cNvPicPr>
            <a:picLocks noChangeAspect="1"/>
          </p:cNvPicPr>
          <p:nvPr/>
        </p:nvPicPr>
        <p:blipFill>
          <a:blip r:embed="rId3"/>
          <a:srcRect/>
          <a:stretch>
            <a:fillRect/>
          </a:stretch>
        </p:blipFill>
        <p:spPr bwMode="auto">
          <a:xfrm>
            <a:off x="7829550" y="115888"/>
            <a:ext cx="1189038" cy="1111250"/>
          </a:xfrm>
          <a:prstGeom prst="rect">
            <a:avLst/>
          </a:prstGeom>
          <a:noFill/>
          <a:ln w="9525">
            <a:noFill/>
            <a:miter lim="800000"/>
            <a:headEnd/>
            <a:tailEnd/>
          </a:ln>
        </p:spPr>
      </p:pic>
      <p:pic>
        <p:nvPicPr>
          <p:cNvPr id="29699" name="4 - Εικόνα" descr="EU flag-Erasmus+_vect_POS.jpg"/>
          <p:cNvPicPr>
            <a:picLocks noChangeAspect="1"/>
          </p:cNvPicPr>
          <p:nvPr/>
        </p:nvPicPr>
        <p:blipFill>
          <a:blip r:embed="rId4"/>
          <a:srcRect/>
          <a:stretch>
            <a:fillRect/>
          </a:stretch>
        </p:blipFill>
        <p:spPr bwMode="auto">
          <a:xfrm>
            <a:off x="0" y="188913"/>
            <a:ext cx="2676525" cy="765175"/>
          </a:xfrm>
          <a:prstGeom prst="rect">
            <a:avLst/>
          </a:prstGeom>
          <a:noFill/>
          <a:ln w="9525">
            <a:noFill/>
            <a:miter lim="800000"/>
            <a:headEnd/>
            <a:tailEnd/>
          </a:ln>
        </p:spPr>
      </p:pic>
      <p:sp>
        <p:nvSpPr>
          <p:cNvPr id="10" name="1 - Τίτλος"/>
          <p:cNvSpPr txBox="1">
            <a:spLocks/>
          </p:cNvSpPr>
          <p:nvPr/>
        </p:nvSpPr>
        <p:spPr>
          <a:xfrm>
            <a:off x="500063" y="1125538"/>
            <a:ext cx="8229600" cy="1079500"/>
          </a:xfrm>
          <a:prstGeom prst="rect">
            <a:avLst/>
          </a:prstGeom>
        </p:spPr>
        <p:txBody>
          <a:bodyPr anchor="ctr">
            <a:normAutofit/>
          </a:bodyPr>
          <a:lstStyle/>
          <a:p>
            <a:pPr algn="ctr">
              <a:defRPr/>
            </a:pPr>
            <a:r>
              <a:rPr lang="el-GR" sz="3200" b="1" dirty="0">
                <a:solidFill>
                  <a:srgbClr val="FF0000"/>
                </a:solidFill>
                <a:effectLst>
                  <a:outerShdw blurRad="38100" dist="38100" dir="2700000" algn="tl">
                    <a:srgbClr val="C0C0C0"/>
                  </a:outerShdw>
                </a:effectLst>
                <a:latin typeface="Arial" pitchFamily="34" charset="0"/>
                <a:cs typeface="Arial" pitchFamily="34" charset="0"/>
              </a:rPr>
              <a:t>Χρηματοοικονομικοί κανόνες  </a:t>
            </a:r>
          </a:p>
        </p:txBody>
      </p:sp>
      <p:sp>
        <p:nvSpPr>
          <p:cNvPr id="29701" name="Rectangle 8"/>
          <p:cNvSpPr>
            <a:spLocks noChangeArrowheads="1"/>
          </p:cNvSpPr>
          <p:nvPr/>
        </p:nvSpPr>
        <p:spPr bwMode="auto">
          <a:xfrm>
            <a:off x="357188" y="2205038"/>
            <a:ext cx="8143875" cy="461962"/>
          </a:xfrm>
          <a:prstGeom prst="rect">
            <a:avLst/>
          </a:prstGeom>
          <a:noFill/>
          <a:ln w="9525">
            <a:noFill/>
            <a:miter lim="800000"/>
            <a:headEnd/>
            <a:tailEnd/>
          </a:ln>
        </p:spPr>
        <p:txBody>
          <a:bodyPr>
            <a:spAutoFit/>
          </a:bodyPr>
          <a:lstStyle/>
          <a:p>
            <a:pPr algn="ctr"/>
            <a:r>
              <a:rPr lang="el-GR" sz="2400" b="1" dirty="0"/>
              <a:t>Επιχορήγηση για την κάλυψη των ατομικών δαπανών</a:t>
            </a:r>
          </a:p>
        </p:txBody>
      </p:sp>
      <p:cxnSp>
        <p:nvCxnSpPr>
          <p:cNvPr id="11" name="Straight Connector 10"/>
          <p:cNvCxnSpPr/>
          <p:nvPr/>
        </p:nvCxnSpPr>
        <p:spPr>
          <a:xfrm>
            <a:off x="642910" y="2071678"/>
            <a:ext cx="7992888" cy="0"/>
          </a:xfrm>
          <a:prstGeom prst="line">
            <a:avLst/>
          </a:prstGeom>
          <a:ln w="25400">
            <a:solidFill>
              <a:schemeClr val="tx2">
                <a:lumMod val="75000"/>
              </a:schemeClr>
            </a:solidFill>
          </a:ln>
          <a:effectLst>
            <a:glow rad="63500">
              <a:schemeClr val="accent1">
                <a:satMod val="175000"/>
                <a:alpha val="40000"/>
              </a:schemeClr>
            </a:glow>
            <a:reflection blurRad="6350" stA="50000" endA="300" endPos="38500" dist="50800" dir="5400000" sy="-100000" algn="bl" rotWithShape="0"/>
            <a:softEdge rad="12700"/>
          </a:effectLst>
        </p:spPr>
        <p:style>
          <a:lnRef idx="1">
            <a:schemeClr val="accent1"/>
          </a:lnRef>
          <a:fillRef idx="0">
            <a:schemeClr val="accent1"/>
          </a:fillRef>
          <a:effectRef idx="0">
            <a:schemeClr val="accent1"/>
          </a:effectRef>
          <a:fontRef idx="minor">
            <a:schemeClr val="tx1"/>
          </a:fontRef>
        </p:style>
      </p:cxnSp>
      <p:sp>
        <p:nvSpPr>
          <p:cNvPr id="12" name="6 - TextBox"/>
          <p:cNvSpPr txBox="1"/>
          <p:nvPr/>
        </p:nvSpPr>
        <p:spPr>
          <a:xfrm rot="10800000" flipH="1" flipV="1">
            <a:off x="6662207" y="6357441"/>
            <a:ext cx="2342639" cy="369332"/>
          </a:xfrm>
          <a:prstGeom prst="rect">
            <a:avLst/>
          </a:prstGeom>
          <a:blipFill>
            <a:blip r:embed="rId5" cstate="print"/>
            <a:tile tx="0" ty="0" sx="100000" sy="100000" flip="none" algn="tl"/>
          </a:blipFill>
          <a:effectLst>
            <a:glow rad="63500">
              <a:schemeClr val="accent4">
                <a:satMod val="175000"/>
                <a:alpha val="40000"/>
              </a:schemeClr>
            </a:glow>
            <a:outerShdw blurRad="50800" dist="50800" dir="5400000" algn="ctr" rotWithShape="0">
              <a:schemeClr val="accent1">
                <a:lumMod val="75000"/>
              </a:schemeClr>
            </a:outerShdw>
          </a:effectLst>
        </p:spPr>
        <p:txBody>
          <a:bodyPr>
            <a:spAutoFit/>
          </a:bodyPr>
          <a:lstStyle>
            <a:defPPr>
              <a:defRPr lang="el-G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r>
              <a:rPr lang="el-GR" b="1" i="1" dirty="0">
                <a:solidFill>
                  <a:srgbClr val="000000"/>
                </a:solidFill>
                <a:effectLst>
                  <a:outerShdw blurRad="38100" dist="38100" dir="2700000" algn="tl">
                    <a:srgbClr val="C0C0C0"/>
                  </a:outerShdw>
                </a:effectLst>
                <a:latin typeface="Calibri" pitchFamily="34" charset="0"/>
              </a:rPr>
              <a:t>Εκπαίδευση Ενηλίκων</a:t>
            </a:r>
          </a:p>
        </p:txBody>
      </p:sp>
      <p:sp>
        <p:nvSpPr>
          <p:cNvPr id="16" name="15 - Στρογγυλεμένο ορθογώνιο"/>
          <p:cNvSpPr/>
          <p:nvPr/>
        </p:nvSpPr>
        <p:spPr>
          <a:xfrm>
            <a:off x="357188" y="2786063"/>
            <a:ext cx="8143875" cy="1214437"/>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algn="ctr">
              <a:defRPr/>
            </a:pPr>
            <a:r>
              <a:rPr lang="el-GR" dirty="0"/>
              <a:t>Ο δικαιούχος καταγράφει στο Εργαλείο Κινητικότητας (</a:t>
            </a:r>
            <a:r>
              <a:rPr lang="el-GR" dirty="0" err="1"/>
              <a:t>Mobility</a:t>
            </a:r>
            <a:r>
              <a:rPr lang="el-GR" dirty="0"/>
              <a:t> </a:t>
            </a:r>
            <a:r>
              <a:rPr lang="el-GR" dirty="0" err="1"/>
              <a:t>Tool</a:t>
            </a:r>
            <a:r>
              <a:rPr lang="el-GR" dirty="0"/>
              <a:t>) τις ημερομηνίες έναρξης και λήξης των δραστηριοτήτων κινητικότητας που πραγματοποιούνται στο εξωτερικό </a:t>
            </a:r>
          </a:p>
        </p:txBody>
      </p:sp>
      <p:sp>
        <p:nvSpPr>
          <p:cNvPr id="13" name="12 - Στρογγυλεμένο ορθογώνιο"/>
          <p:cNvSpPr/>
          <p:nvPr/>
        </p:nvSpPr>
        <p:spPr>
          <a:xfrm>
            <a:off x="857250" y="4214813"/>
            <a:ext cx="8143875" cy="1285875"/>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algn="ctr">
              <a:defRPr/>
            </a:pPr>
            <a:r>
              <a:rPr lang="el-GR" dirty="0"/>
              <a:t>Το ποσό της επιχορήγησης για την κάλυψη των ατομικών δαπανών υπολογίζεται από το Εργαλείο Κινητικότητας (</a:t>
            </a:r>
            <a:r>
              <a:rPr lang="el-GR" dirty="0" err="1"/>
              <a:t>Mobility</a:t>
            </a:r>
            <a:r>
              <a:rPr lang="el-GR" dirty="0"/>
              <a:t> </a:t>
            </a:r>
            <a:r>
              <a:rPr lang="el-GR" dirty="0" err="1"/>
              <a:t>Tool</a:t>
            </a:r>
            <a:r>
              <a:rPr lang="el-GR" dirty="0"/>
              <a:t>) βάσει του ισχύοντος ποσού χρηματοδοτικής συνεισφοράς ανά κόστος μονάδας δαπάνης. </a:t>
            </a:r>
          </a:p>
          <a:p>
            <a:pPr algn="ctr">
              <a:defRPr/>
            </a:pPr>
            <a:endParaRPr lang="el-GR" dirty="0"/>
          </a:p>
        </p:txBody>
      </p:sp>
    </p:spTree>
  </p:cSld>
  <p:clrMapOvr>
    <a:masterClrMapping/>
  </p:clrMapOvr>
  <p:transition>
    <p:diamon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0" y="0"/>
            <a:ext cx="9144000" cy="134143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pic>
        <p:nvPicPr>
          <p:cNvPr id="31746" name="4 - Εικόνα" descr="iky.png"/>
          <p:cNvPicPr>
            <a:picLocks noChangeAspect="1"/>
          </p:cNvPicPr>
          <p:nvPr/>
        </p:nvPicPr>
        <p:blipFill>
          <a:blip r:embed="rId3"/>
          <a:srcRect/>
          <a:stretch>
            <a:fillRect/>
          </a:stretch>
        </p:blipFill>
        <p:spPr bwMode="auto">
          <a:xfrm>
            <a:off x="7829550" y="115888"/>
            <a:ext cx="1189038" cy="1111250"/>
          </a:xfrm>
          <a:prstGeom prst="rect">
            <a:avLst/>
          </a:prstGeom>
          <a:noFill/>
          <a:ln w="9525">
            <a:noFill/>
            <a:miter lim="800000"/>
            <a:headEnd/>
            <a:tailEnd/>
          </a:ln>
        </p:spPr>
      </p:pic>
      <p:pic>
        <p:nvPicPr>
          <p:cNvPr id="31747" name="4 - Εικόνα" descr="EU flag-Erasmus+_vect_POS.jpg"/>
          <p:cNvPicPr>
            <a:picLocks noChangeAspect="1"/>
          </p:cNvPicPr>
          <p:nvPr/>
        </p:nvPicPr>
        <p:blipFill>
          <a:blip r:embed="rId4"/>
          <a:srcRect/>
          <a:stretch>
            <a:fillRect/>
          </a:stretch>
        </p:blipFill>
        <p:spPr bwMode="auto">
          <a:xfrm>
            <a:off x="0" y="188913"/>
            <a:ext cx="2676525" cy="765175"/>
          </a:xfrm>
          <a:prstGeom prst="rect">
            <a:avLst/>
          </a:prstGeom>
          <a:noFill/>
          <a:ln w="9525">
            <a:noFill/>
            <a:miter lim="800000"/>
            <a:headEnd/>
            <a:tailEnd/>
          </a:ln>
        </p:spPr>
      </p:pic>
      <p:sp>
        <p:nvSpPr>
          <p:cNvPr id="10" name="1 - Τίτλος"/>
          <p:cNvSpPr txBox="1">
            <a:spLocks/>
          </p:cNvSpPr>
          <p:nvPr/>
        </p:nvSpPr>
        <p:spPr>
          <a:xfrm>
            <a:off x="500063" y="1125538"/>
            <a:ext cx="8229600" cy="1079500"/>
          </a:xfrm>
          <a:prstGeom prst="rect">
            <a:avLst/>
          </a:prstGeom>
        </p:spPr>
        <p:txBody>
          <a:bodyPr anchor="ctr">
            <a:normAutofit/>
          </a:bodyPr>
          <a:lstStyle/>
          <a:p>
            <a:pPr algn="ctr">
              <a:defRPr/>
            </a:pPr>
            <a:r>
              <a:rPr lang="el-GR" sz="3200" b="1" dirty="0">
                <a:solidFill>
                  <a:srgbClr val="FF0000"/>
                </a:solidFill>
                <a:effectLst>
                  <a:outerShdw blurRad="38100" dist="38100" dir="2700000" algn="tl">
                    <a:srgbClr val="C0C0C0"/>
                  </a:outerShdw>
                </a:effectLst>
                <a:latin typeface="Arial" pitchFamily="34" charset="0"/>
                <a:cs typeface="Arial" pitchFamily="34" charset="0"/>
              </a:rPr>
              <a:t>Χρηματοοικονομικοί κανόνες  </a:t>
            </a:r>
          </a:p>
        </p:txBody>
      </p:sp>
      <p:sp>
        <p:nvSpPr>
          <p:cNvPr id="31749" name="Rectangle 8"/>
          <p:cNvSpPr>
            <a:spLocks noChangeArrowheads="1"/>
          </p:cNvSpPr>
          <p:nvPr/>
        </p:nvSpPr>
        <p:spPr bwMode="auto">
          <a:xfrm>
            <a:off x="428625" y="1928813"/>
            <a:ext cx="8143875" cy="461962"/>
          </a:xfrm>
          <a:prstGeom prst="rect">
            <a:avLst/>
          </a:prstGeom>
          <a:noFill/>
          <a:ln w="9525">
            <a:noFill/>
            <a:miter lim="800000"/>
            <a:headEnd/>
            <a:tailEnd/>
          </a:ln>
        </p:spPr>
        <p:txBody>
          <a:bodyPr>
            <a:spAutoFit/>
          </a:bodyPr>
          <a:lstStyle/>
          <a:p>
            <a:pPr algn="ctr"/>
            <a:r>
              <a:rPr lang="el-GR" sz="2400" b="1"/>
              <a:t>Επιχορήγηση για την κάλυψη των ατομικών δαπανών</a:t>
            </a:r>
          </a:p>
        </p:txBody>
      </p:sp>
      <p:cxnSp>
        <p:nvCxnSpPr>
          <p:cNvPr id="11" name="Straight Connector 10"/>
          <p:cNvCxnSpPr/>
          <p:nvPr/>
        </p:nvCxnSpPr>
        <p:spPr>
          <a:xfrm>
            <a:off x="642910" y="2000240"/>
            <a:ext cx="7992888" cy="0"/>
          </a:xfrm>
          <a:prstGeom prst="line">
            <a:avLst/>
          </a:prstGeom>
          <a:ln w="25400">
            <a:solidFill>
              <a:schemeClr val="tx2">
                <a:lumMod val="75000"/>
              </a:schemeClr>
            </a:solidFill>
          </a:ln>
          <a:effectLst>
            <a:glow rad="63500">
              <a:schemeClr val="accent1">
                <a:satMod val="175000"/>
                <a:alpha val="40000"/>
              </a:schemeClr>
            </a:glow>
            <a:reflection blurRad="6350" stA="50000" endA="300" endPos="38500" dist="50800" dir="5400000" sy="-100000" algn="bl" rotWithShape="0"/>
            <a:softEdge rad="12700"/>
          </a:effectLst>
        </p:spPr>
        <p:style>
          <a:lnRef idx="1">
            <a:schemeClr val="accent1"/>
          </a:lnRef>
          <a:fillRef idx="0">
            <a:schemeClr val="accent1"/>
          </a:fillRef>
          <a:effectRef idx="0">
            <a:schemeClr val="accent1"/>
          </a:effectRef>
          <a:fontRef idx="minor">
            <a:schemeClr val="tx1"/>
          </a:fontRef>
        </p:style>
      </p:cxnSp>
      <p:sp>
        <p:nvSpPr>
          <p:cNvPr id="12" name="6 - TextBox"/>
          <p:cNvSpPr txBox="1"/>
          <p:nvPr/>
        </p:nvSpPr>
        <p:spPr>
          <a:xfrm rot="10800000" flipH="1" flipV="1">
            <a:off x="6662207" y="6357441"/>
            <a:ext cx="2342639" cy="369332"/>
          </a:xfrm>
          <a:prstGeom prst="rect">
            <a:avLst/>
          </a:prstGeom>
          <a:blipFill>
            <a:blip r:embed="rId5" cstate="print"/>
            <a:tile tx="0" ty="0" sx="100000" sy="100000" flip="none" algn="tl"/>
          </a:blipFill>
          <a:effectLst>
            <a:glow rad="63500">
              <a:schemeClr val="accent4">
                <a:satMod val="175000"/>
                <a:alpha val="40000"/>
              </a:schemeClr>
            </a:glow>
            <a:outerShdw blurRad="50800" dist="50800" dir="5400000" algn="ctr" rotWithShape="0">
              <a:schemeClr val="accent1">
                <a:lumMod val="75000"/>
              </a:schemeClr>
            </a:outerShdw>
          </a:effectLst>
        </p:spPr>
        <p:txBody>
          <a:bodyPr>
            <a:spAutoFit/>
          </a:bodyPr>
          <a:lstStyle>
            <a:defPPr>
              <a:defRPr lang="el-G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r>
              <a:rPr lang="el-GR" b="1" i="1" dirty="0">
                <a:solidFill>
                  <a:srgbClr val="000000"/>
                </a:solidFill>
                <a:effectLst>
                  <a:outerShdw blurRad="38100" dist="38100" dir="2700000" algn="tl">
                    <a:srgbClr val="C0C0C0"/>
                  </a:outerShdw>
                </a:effectLst>
                <a:latin typeface="Calibri" pitchFamily="34" charset="0"/>
              </a:rPr>
              <a:t>Εκπαίδευση Ενηλίκων</a:t>
            </a:r>
          </a:p>
        </p:txBody>
      </p:sp>
      <p:sp>
        <p:nvSpPr>
          <p:cNvPr id="16" name="15 - Στρογγυλεμένο ορθογώνιο"/>
          <p:cNvSpPr/>
          <p:nvPr/>
        </p:nvSpPr>
        <p:spPr>
          <a:xfrm>
            <a:off x="357188" y="5500688"/>
            <a:ext cx="8143875" cy="785812"/>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algn="ctr">
              <a:defRPr/>
            </a:pPr>
            <a:r>
              <a:rPr lang="el-GR" dirty="0"/>
              <a:t>Οι συμμετέχοντες στις δραστηριότητες κινητικότητας υποβάλλουν την αναφορά τους αναφορικά με τη δραστηριότητα μέσω </a:t>
            </a:r>
            <a:r>
              <a:rPr lang="el-GR" dirty="0" err="1"/>
              <a:t>on</a:t>
            </a:r>
            <a:r>
              <a:rPr lang="el-GR" dirty="0"/>
              <a:t> </a:t>
            </a:r>
            <a:r>
              <a:rPr lang="el-GR" dirty="0" err="1"/>
              <a:t>line</a:t>
            </a:r>
            <a:r>
              <a:rPr lang="el-GR" dirty="0"/>
              <a:t> ερωτηματολογίου</a:t>
            </a:r>
          </a:p>
        </p:txBody>
      </p:sp>
      <p:graphicFrame>
        <p:nvGraphicFramePr>
          <p:cNvPr id="15" name="14 - Πίνακας"/>
          <p:cNvGraphicFramePr>
            <a:graphicFrameLocks noGrp="1"/>
          </p:cNvGraphicFramePr>
          <p:nvPr/>
        </p:nvGraphicFramePr>
        <p:xfrm>
          <a:off x="1857375" y="2357438"/>
          <a:ext cx="5214974" cy="3073781"/>
        </p:xfrm>
        <a:graphic>
          <a:graphicData uri="http://schemas.openxmlformats.org/drawingml/2006/table">
            <a:tbl>
              <a:tblPr/>
              <a:tblGrid>
                <a:gridCol w="3185845"/>
                <a:gridCol w="2029129"/>
              </a:tblGrid>
              <a:tr h="0">
                <a:tc>
                  <a:txBody>
                    <a:bodyPr/>
                    <a:lstStyle/>
                    <a:p>
                      <a:pPr algn="ctr" fontAlgn="base">
                        <a:lnSpc>
                          <a:spcPct val="115000"/>
                        </a:lnSpc>
                        <a:spcAft>
                          <a:spcPts val="0"/>
                        </a:spcAft>
                      </a:pPr>
                      <a:r>
                        <a:rPr lang="el-GR" sz="1100" b="1" kern="150" dirty="0">
                          <a:solidFill>
                            <a:srgbClr val="000000"/>
                          </a:solidFill>
                          <a:latin typeface="Comic Sans MS"/>
                          <a:ea typeface="SimSun"/>
                          <a:cs typeface="Tahoma"/>
                        </a:rPr>
                        <a:t>Χώρα υποδοχής</a:t>
                      </a:r>
                      <a:endParaRPr lang="el-GR" sz="1100" dirty="0">
                        <a:solidFill>
                          <a:srgbClr val="000000"/>
                        </a:solidFill>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FD8E8"/>
                    </a:solidFill>
                  </a:tcPr>
                </a:tc>
                <a:tc>
                  <a:txBody>
                    <a:bodyPr/>
                    <a:lstStyle/>
                    <a:p>
                      <a:pPr algn="ctr" fontAlgn="base">
                        <a:lnSpc>
                          <a:spcPct val="115000"/>
                        </a:lnSpc>
                        <a:spcAft>
                          <a:spcPts val="0"/>
                        </a:spcAft>
                      </a:pPr>
                      <a:r>
                        <a:rPr lang="el-GR" sz="1100" b="1" kern="150">
                          <a:solidFill>
                            <a:srgbClr val="000000"/>
                          </a:solidFill>
                          <a:latin typeface="Comic Sans MS"/>
                          <a:ea typeface="SimSun"/>
                          <a:cs typeface="Tahoma"/>
                        </a:rPr>
                        <a:t>Ημερήσιο ποσό σε ευρώ </a:t>
                      </a:r>
                      <a:endParaRPr lang="el-GR" sz="1100">
                        <a:solidFill>
                          <a:srgbClr val="000000"/>
                        </a:solidFill>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FD8E8"/>
                    </a:solidFill>
                  </a:tcPr>
                </a:tc>
              </a:tr>
              <a:tr h="466090">
                <a:tc>
                  <a:txBody>
                    <a:bodyPr/>
                    <a:lstStyle/>
                    <a:p>
                      <a:pPr algn="ctr" fontAlgn="base">
                        <a:lnSpc>
                          <a:spcPct val="115000"/>
                        </a:lnSpc>
                        <a:spcAft>
                          <a:spcPts val="0"/>
                        </a:spcAft>
                      </a:pPr>
                      <a:r>
                        <a:rPr lang="el-GR" sz="1100" kern="150">
                          <a:solidFill>
                            <a:srgbClr val="000000"/>
                          </a:solidFill>
                          <a:latin typeface="Comic Sans MS"/>
                          <a:ea typeface="SimSun"/>
                          <a:cs typeface="Tahoma"/>
                        </a:rPr>
                        <a:t>Δανία, Ιρλανδία, Κάτω Χώρες, Σουηδία, Ηνωμένο Βασίλειο</a:t>
                      </a:r>
                      <a:endParaRPr lang="el-GR" sz="1100">
                        <a:solidFill>
                          <a:srgbClr val="000000"/>
                        </a:solidFill>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FD8E8"/>
                    </a:solidFill>
                  </a:tcPr>
                </a:tc>
                <a:tc>
                  <a:txBody>
                    <a:bodyPr/>
                    <a:lstStyle/>
                    <a:p>
                      <a:pPr algn="ctr" fontAlgn="base">
                        <a:lnSpc>
                          <a:spcPct val="115000"/>
                        </a:lnSpc>
                        <a:spcAft>
                          <a:spcPts val="0"/>
                        </a:spcAft>
                      </a:pPr>
                      <a:r>
                        <a:rPr lang="el-GR" sz="1100" kern="150" dirty="0">
                          <a:solidFill>
                            <a:srgbClr val="000000"/>
                          </a:solidFill>
                          <a:latin typeface="Comic Sans MS"/>
                          <a:ea typeface="SimSun"/>
                          <a:cs typeface="Tahoma"/>
                        </a:rPr>
                        <a:t>128</a:t>
                      </a:r>
                      <a:endParaRPr lang="el-GR" sz="1100" dirty="0">
                        <a:solidFill>
                          <a:srgbClr val="000000"/>
                        </a:solidFill>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93115">
                <a:tc>
                  <a:txBody>
                    <a:bodyPr/>
                    <a:lstStyle/>
                    <a:p>
                      <a:pPr algn="ctr" fontAlgn="base">
                        <a:lnSpc>
                          <a:spcPct val="115000"/>
                        </a:lnSpc>
                        <a:spcAft>
                          <a:spcPts val="0"/>
                        </a:spcAft>
                      </a:pPr>
                      <a:r>
                        <a:rPr lang="el-GR" sz="1100" kern="150">
                          <a:solidFill>
                            <a:srgbClr val="000000"/>
                          </a:solidFill>
                          <a:latin typeface="Comic Sans MS"/>
                          <a:ea typeface="SimSun"/>
                          <a:cs typeface="Tahoma"/>
                        </a:rPr>
                        <a:t>Βέλγιο, Βουλγαρία, Δημοκρατία της Τσεχίας, Ελλάδα, Γαλλία, Ιταλία, Κύπρος, Λουξεμβούργο, Ουγγαρία, Αυστρία, Πολωνία, Ρουμανία, Φινλανδία, Ισλανδία, Λιχτενστάιν, Νορβηγία, Τουρκία</a:t>
                      </a:r>
                      <a:endParaRPr lang="el-GR" sz="1100">
                        <a:solidFill>
                          <a:srgbClr val="000000"/>
                        </a:solidFill>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FD8E8"/>
                    </a:solidFill>
                  </a:tcPr>
                </a:tc>
                <a:tc>
                  <a:txBody>
                    <a:bodyPr/>
                    <a:lstStyle/>
                    <a:p>
                      <a:pPr algn="ctr" fontAlgn="base">
                        <a:lnSpc>
                          <a:spcPct val="115000"/>
                        </a:lnSpc>
                        <a:spcAft>
                          <a:spcPts val="0"/>
                        </a:spcAft>
                      </a:pPr>
                      <a:r>
                        <a:rPr lang="el-GR" sz="1100" kern="150">
                          <a:solidFill>
                            <a:srgbClr val="000000"/>
                          </a:solidFill>
                          <a:latin typeface="Comic Sans MS"/>
                          <a:ea typeface="SimSun"/>
                          <a:cs typeface="Tahoma"/>
                        </a:rPr>
                        <a:t>112</a:t>
                      </a:r>
                      <a:endParaRPr lang="el-GR" sz="1100">
                        <a:solidFill>
                          <a:srgbClr val="000000"/>
                        </a:solidFill>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13105">
                <a:tc>
                  <a:txBody>
                    <a:bodyPr/>
                    <a:lstStyle/>
                    <a:p>
                      <a:pPr algn="ctr" fontAlgn="base">
                        <a:lnSpc>
                          <a:spcPct val="115000"/>
                        </a:lnSpc>
                        <a:spcAft>
                          <a:spcPts val="0"/>
                        </a:spcAft>
                      </a:pPr>
                      <a:r>
                        <a:rPr lang="el-GR" sz="1100" kern="150" dirty="0">
                          <a:solidFill>
                            <a:srgbClr val="000000"/>
                          </a:solidFill>
                          <a:latin typeface="Comic Sans MS"/>
                          <a:ea typeface="SimSun"/>
                          <a:cs typeface="Tahoma"/>
                        </a:rPr>
                        <a:t>Γερμανία, Ισπανία, Λετονία, Μάλτα, Πορτογαλία, Σλοβακία, Πρώην Γιουγκοσλαβική Δημοκρατία της Μακεδονίας </a:t>
                      </a:r>
                      <a:endParaRPr lang="el-GR" sz="1100" dirty="0">
                        <a:solidFill>
                          <a:srgbClr val="000000"/>
                        </a:solidFill>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FD8E8"/>
                    </a:solidFill>
                  </a:tcPr>
                </a:tc>
                <a:tc>
                  <a:txBody>
                    <a:bodyPr/>
                    <a:lstStyle/>
                    <a:p>
                      <a:pPr algn="ctr" fontAlgn="base">
                        <a:lnSpc>
                          <a:spcPct val="115000"/>
                        </a:lnSpc>
                        <a:spcAft>
                          <a:spcPts val="0"/>
                        </a:spcAft>
                      </a:pPr>
                      <a:r>
                        <a:rPr lang="el-GR" sz="1100" kern="150" dirty="0">
                          <a:solidFill>
                            <a:srgbClr val="000000"/>
                          </a:solidFill>
                          <a:latin typeface="Comic Sans MS"/>
                          <a:ea typeface="SimSun"/>
                          <a:cs typeface="Tahoma"/>
                        </a:rPr>
                        <a:t>96</a:t>
                      </a:r>
                      <a:endParaRPr lang="el-GR" sz="1100" dirty="0">
                        <a:solidFill>
                          <a:srgbClr val="000000"/>
                        </a:solidFill>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8935">
                <a:tc>
                  <a:txBody>
                    <a:bodyPr/>
                    <a:lstStyle/>
                    <a:p>
                      <a:pPr algn="ctr" fontAlgn="base">
                        <a:lnSpc>
                          <a:spcPct val="115000"/>
                        </a:lnSpc>
                        <a:spcAft>
                          <a:spcPts val="0"/>
                        </a:spcAft>
                      </a:pPr>
                      <a:r>
                        <a:rPr lang="el-GR" sz="1100" kern="150">
                          <a:solidFill>
                            <a:srgbClr val="000000"/>
                          </a:solidFill>
                          <a:latin typeface="Comic Sans MS"/>
                          <a:ea typeface="SimSun"/>
                          <a:cs typeface="Tahoma"/>
                        </a:rPr>
                        <a:t>Εσθονία, Κροατία, Λιθουανία, Σλοβενία</a:t>
                      </a:r>
                      <a:endParaRPr lang="el-GR" sz="1100">
                        <a:solidFill>
                          <a:srgbClr val="000000"/>
                        </a:solidFill>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FD8E8"/>
                    </a:solidFill>
                  </a:tcPr>
                </a:tc>
                <a:tc>
                  <a:txBody>
                    <a:bodyPr/>
                    <a:lstStyle/>
                    <a:p>
                      <a:pPr algn="ctr" fontAlgn="base">
                        <a:lnSpc>
                          <a:spcPct val="115000"/>
                        </a:lnSpc>
                        <a:spcAft>
                          <a:spcPts val="0"/>
                        </a:spcAft>
                      </a:pPr>
                      <a:r>
                        <a:rPr lang="el-GR" sz="1100" kern="150">
                          <a:solidFill>
                            <a:srgbClr val="000000"/>
                          </a:solidFill>
                          <a:latin typeface="Comic Sans MS"/>
                          <a:ea typeface="SimSun"/>
                          <a:cs typeface="Tahoma"/>
                        </a:rPr>
                        <a:t>80</a:t>
                      </a:r>
                      <a:endParaRPr lang="el-GR" sz="1100">
                        <a:solidFill>
                          <a:srgbClr val="000000"/>
                        </a:solidFill>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8935">
                <a:tc gridSpan="2">
                  <a:txBody>
                    <a:bodyPr/>
                    <a:lstStyle/>
                    <a:p>
                      <a:pPr algn="ctr" fontAlgn="base">
                        <a:lnSpc>
                          <a:spcPct val="115000"/>
                        </a:lnSpc>
                        <a:spcAft>
                          <a:spcPts val="0"/>
                        </a:spcAft>
                      </a:pPr>
                      <a:r>
                        <a:rPr lang="el-GR" sz="1100" b="1" u="sng" kern="150" dirty="0">
                          <a:solidFill>
                            <a:srgbClr val="000000"/>
                          </a:solidFill>
                          <a:latin typeface="Comic Sans MS"/>
                          <a:ea typeface="SimSun"/>
                          <a:cs typeface="Tahoma"/>
                        </a:rPr>
                        <a:t>Μεταξύ της 15</a:t>
                      </a:r>
                      <a:r>
                        <a:rPr lang="el-GR" sz="1100" b="1" u="sng" kern="150" baseline="30000" dirty="0">
                          <a:solidFill>
                            <a:srgbClr val="000000"/>
                          </a:solidFill>
                          <a:latin typeface="Comic Sans MS"/>
                          <a:ea typeface="SimSun"/>
                          <a:cs typeface="Tahoma"/>
                        </a:rPr>
                        <a:t>ης</a:t>
                      </a:r>
                      <a:r>
                        <a:rPr lang="el-GR" sz="1100" b="1" u="sng" kern="150" dirty="0">
                          <a:solidFill>
                            <a:srgbClr val="000000"/>
                          </a:solidFill>
                          <a:latin typeface="Comic Sans MS"/>
                          <a:ea typeface="SimSun"/>
                          <a:cs typeface="Tahoma"/>
                        </a:rPr>
                        <a:t> και της 60</a:t>
                      </a:r>
                      <a:r>
                        <a:rPr lang="el-GR" sz="1100" b="1" u="sng" kern="150" baseline="30000" dirty="0">
                          <a:solidFill>
                            <a:srgbClr val="000000"/>
                          </a:solidFill>
                          <a:latin typeface="Comic Sans MS"/>
                          <a:ea typeface="SimSun"/>
                          <a:cs typeface="Tahoma"/>
                        </a:rPr>
                        <a:t>ης</a:t>
                      </a:r>
                      <a:r>
                        <a:rPr lang="el-GR" sz="1100" b="1" kern="150" dirty="0">
                          <a:solidFill>
                            <a:srgbClr val="000000"/>
                          </a:solidFill>
                          <a:latin typeface="Comic Sans MS"/>
                          <a:ea typeface="SimSun"/>
                          <a:cs typeface="Tahoma"/>
                        </a:rPr>
                        <a:t> ημέρας λαμβάνει το 70% της επιχορήγησης </a:t>
                      </a:r>
                      <a:endParaRPr lang="el-GR" sz="1100" b="1" dirty="0">
                        <a:solidFill>
                          <a:srgbClr val="000000"/>
                        </a:solidFill>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FD8E8"/>
                    </a:solidFill>
                  </a:tcPr>
                </a:tc>
                <a:tc hMerge="1">
                  <a:txBody>
                    <a:bodyPr/>
                    <a:lstStyle/>
                    <a:p>
                      <a:endParaRPr lang="el-GR"/>
                    </a:p>
                  </a:txBody>
                  <a:tcPr/>
                </a:tc>
              </a:tr>
            </a:tbl>
          </a:graphicData>
        </a:graphic>
      </p:graphicFrame>
    </p:spTree>
  </p:cSld>
  <p:clrMapOvr>
    <a:masterClrMapping/>
  </p:clrMapOvr>
  <p:transition>
    <p:diamond/>
  </p:transition>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E1E1E1"/>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E1E1E1"/>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E1E1E1"/>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E1E1E1"/>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themeOverride>
</file>

<file path=ppt/theme/themeOverride4.xml><?xml version="1.0" encoding="utf-8"?>
<a:themeOverride xmlns:a="http://schemas.openxmlformats.org/drawingml/2006/main">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themeOverride>
</file>

<file path=ppt/theme/themeOverride5.xml><?xml version="1.0" encoding="utf-8"?>
<a:themeOverride xmlns:a="http://schemas.openxmlformats.org/drawingml/2006/main">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themeOverride>
</file>

<file path=ppt/theme/themeOverride6.xml><?xml version="1.0" encoding="utf-8"?>
<a:themeOverride xmlns:a="http://schemas.openxmlformats.org/drawingml/2006/main">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themeOverride>
</file>

<file path=ppt/theme/themeOverride7.xml><?xml version="1.0" encoding="utf-8"?>
<a:themeOverride xmlns:a="http://schemas.openxmlformats.org/drawingml/2006/main">
  <a:clrScheme name="Office">
    <a:dk1>
      <a:sysClr val="windowText" lastClr="000000"/>
    </a:dk1>
    <a:lt1>
      <a:sysClr val="window" lastClr="E1E1E1"/>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3667</TotalTime>
  <Words>1478</Words>
  <Application>Microsoft Office PowerPoint</Application>
  <PresentationFormat>Προβολή στην οθόνη (4:3)</PresentationFormat>
  <Paragraphs>232</Paragraphs>
  <Slides>20</Slides>
  <Notes>20</Notes>
  <HiddenSlides>0</HiddenSlides>
  <MMClips>0</MMClips>
  <ScaleCrop>false</ScaleCrop>
  <HeadingPairs>
    <vt:vector size="4" baseType="variant">
      <vt:variant>
        <vt:lpstr>Θέμα</vt:lpstr>
      </vt:variant>
      <vt:variant>
        <vt:i4>1</vt:i4>
      </vt:variant>
      <vt:variant>
        <vt:lpstr>Τίτλοι διαφανειών</vt:lpstr>
      </vt:variant>
      <vt:variant>
        <vt:i4>20</vt:i4>
      </vt:variant>
    </vt:vector>
  </HeadingPairs>
  <TitlesOfParts>
    <vt:vector size="21" baseType="lpstr">
      <vt:lpstr>Θέμα του Office</vt:lpstr>
      <vt:lpstr> Μαθησιακή Κινητικότητα για προσωπικό Εκπαίδευσης Ενηλίκων</vt:lpstr>
      <vt:lpstr>Διαφάνεια 2</vt:lpstr>
      <vt:lpstr>Διαφάνεια 3</vt:lpstr>
      <vt:lpstr>ΔΙΕΥΚΡΙΝΗΣΕΙΣ ΠΟΥ ΑΦΟΡΟΥΝ ΠΑΡΑΚΡΑΤΗΣΗ ΣΤΗΝ ΦΟΡΟΛΟΓΙΚΗ ΚΑΙ ΑΣΦΑΛΙΣΤΙΚΗ ΕΝΗΜΕΡΟΤΗΤΑ </vt:lpstr>
      <vt:lpstr>Διαφάνεια 5</vt:lpstr>
      <vt:lpstr>Διαφάνεια 6</vt:lpstr>
      <vt:lpstr>Διαφάνεια 7</vt:lpstr>
      <vt:lpstr>Διαφάνεια 8</vt:lpstr>
      <vt:lpstr>Διαφάνεια 9</vt:lpstr>
      <vt:lpstr>Διαφάνεια 10</vt:lpstr>
      <vt:lpstr>Διαφάνεια 11</vt:lpstr>
      <vt:lpstr>Διαφάνεια 12</vt:lpstr>
      <vt:lpstr>Διαφάνεια 13</vt:lpstr>
      <vt:lpstr>Διαφάνεια 14</vt:lpstr>
      <vt:lpstr>Διαφάνεια 15</vt:lpstr>
      <vt:lpstr>Διαφάνεια 16</vt:lpstr>
      <vt:lpstr>Διαφάνεια 17</vt:lpstr>
      <vt:lpstr>Διαφάνεια 18</vt:lpstr>
      <vt:lpstr>Διαφάνεια 19</vt:lpstr>
      <vt:lpstr>Διαφάνεια 20</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maragos dimitris</dc:creator>
  <cp:lastModifiedBy>ktrano</cp:lastModifiedBy>
  <cp:revision>566</cp:revision>
  <dcterms:created xsi:type="dcterms:W3CDTF">2013-11-21T12:12:21Z</dcterms:created>
  <dcterms:modified xsi:type="dcterms:W3CDTF">2015-10-01T10:37:08Z</dcterms:modified>
</cp:coreProperties>
</file>