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256" r:id="rId2"/>
    <p:sldId id="315" r:id="rId3"/>
    <p:sldId id="270" r:id="rId4"/>
    <p:sldId id="320" r:id="rId5"/>
    <p:sldId id="348" r:id="rId6"/>
    <p:sldId id="323" r:id="rId7"/>
    <p:sldId id="324" r:id="rId8"/>
    <p:sldId id="322" r:id="rId9"/>
    <p:sldId id="325" r:id="rId10"/>
    <p:sldId id="326" r:id="rId11"/>
    <p:sldId id="327" r:id="rId12"/>
    <p:sldId id="328" r:id="rId13"/>
    <p:sldId id="333" r:id="rId14"/>
    <p:sldId id="329" r:id="rId15"/>
    <p:sldId id="331" r:id="rId16"/>
    <p:sldId id="332" r:id="rId17"/>
    <p:sldId id="342" r:id="rId18"/>
    <p:sldId id="343" r:id="rId19"/>
    <p:sldId id="344" r:id="rId20"/>
    <p:sldId id="345" r:id="rId21"/>
    <p:sldId id="349" r:id="rId22"/>
    <p:sldId id="347" r:id="rId23"/>
    <p:sldId id="319" r:id="rId24"/>
    <p:sldId id="301" r:id="rId25"/>
    <p:sldId id="336" r:id="rId26"/>
    <p:sldId id="351" r:id="rId27"/>
    <p:sldId id="353" r:id="rId28"/>
    <p:sldId id="337" r:id="rId29"/>
    <p:sldId id="350" r:id="rId30"/>
    <p:sldId id="354" r:id="rId31"/>
    <p:sldId id="355" r:id="rId32"/>
    <p:sldId id="356" r:id="rId33"/>
    <p:sldId id="357" r:id="rId34"/>
    <p:sldId id="338" r:id="rId35"/>
    <p:sldId id="352" r:id="rId36"/>
    <p:sldId id="339" r:id="rId37"/>
    <p:sldId id="340" r:id="rId38"/>
    <p:sldId id="341" r:id="rId39"/>
  </p:sldIdLst>
  <p:sldSz cx="9144000" cy="6858000" type="screen4x3"/>
  <p:notesSz cx="6735763" cy="98663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EAF67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27" autoAdjust="0"/>
    <p:restoredTop sz="94624" autoAdjust="0"/>
  </p:normalViewPr>
  <p:slideViewPr>
    <p:cSldViewPr>
      <p:cViewPr>
        <p:scale>
          <a:sx n="77" d="100"/>
          <a:sy n="77" d="100"/>
        </p:scale>
        <p:origin x="-930" y="-648"/>
      </p:cViewPr>
      <p:guideLst>
        <p:guide orient="horz" pos="2160"/>
        <p:guide pos="2880"/>
      </p:guideLst>
    </p:cSldViewPr>
  </p:slideViewPr>
  <p:outlineViewPr>
    <p:cViewPr>
      <p:scale>
        <a:sx n="33" d="100"/>
        <a:sy n="33" d="100"/>
      </p:scale>
      <p:origin x="0" y="138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18831" cy="493316"/>
          </a:xfrm>
          <a:prstGeom prst="rect">
            <a:avLst/>
          </a:prstGeom>
        </p:spPr>
        <p:txBody>
          <a:bodyPr vert="horz" lIns="91426" tIns="45713" rIns="91426" bIns="45713" rtlCol="0"/>
          <a:lstStyle>
            <a:lvl1pPr algn="l">
              <a:defRPr sz="1200"/>
            </a:lvl1pPr>
          </a:lstStyle>
          <a:p>
            <a:endParaRPr lang="el-GR"/>
          </a:p>
        </p:txBody>
      </p:sp>
      <p:sp>
        <p:nvSpPr>
          <p:cNvPr id="3" name="2 - Θέση ημερομηνίας"/>
          <p:cNvSpPr>
            <a:spLocks noGrp="1"/>
          </p:cNvSpPr>
          <p:nvPr>
            <p:ph type="dt" sz="quarter" idx="1"/>
          </p:nvPr>
        </p:nvSpPr>
        <p:spPr>
          <a:xfrm>
            <a:off x="3815373" y="0"/>
            <a:ext cx="2918831" cy="493316"/>
          </a:xfrm>
          <a:prstGeom prst="rect">
            <a:avLst/>
          </a:prstGeom>
        </p:spPr>
        <p:txBody>
          <a:bodyPr vert="horz" lIns="91426" tIns="45713" rIns="91426" bIns="45713" rtlCol="0"/>
          <a:lstStyle>
            <a:lvl1pPr algn="r">
              <a:defRPr sz="1200"/>
            </a:lvl1pPr>
          </a:lstStyle>
          <a:p>
            <a:fld id="{40CCA08A-9679-4F1E-A39D-D2D0629E4E70}" type="datetimeFigureOut">
              <a:rPr lang="el-GR" smtClean="0"/>
              <a:pPr/>
              <a:t>13/10/2015</a:t>
            </a:fld>
            <a:endParaRPr lang="el-GR"/>
          </a:p>
        </p:txBody>
      </p:sp>
      <p:sp>
        <p:nvSpPr>
          <p:cNvPr id="4" name="3 - Θέση υποσέλιδου"/>
          <p:cNvSpPr>
            <a:spLocks noGrp="1"/>
          </p:cNvSpPr>
          <p:nvPr>
            <p:ph type="ftr" sz="quarter" idx="2"/>
          </p:nvPr>
        </p:nvSpPr>
        <p:spPr>
          <a:xfrm>
            <a:off x="0" y="9371285"/>
            <a:ext cx="2918831" cy="493316"/>
          </a:xfrm>
          <a:prstGeom prst="rect">
            <a:avLst/>
          </a:prstGeom>
        </p:spPr>
        <p:txBody>
          <a:bodyPr vert="horz" lIns="91426" tIns="45713" rIns="91426" bIns="45713" rtlCol="0" anchor="b"/>
          <a:lstStyle>
            <a:lvl1pPr algn="l">
              <a:defRPr sz="1200"/>
            </a:lvl1pPr>
          </a:lstStyle>
          <a:p>
            <a:endParaRPr lang="el-GR"/>
          </a:p>
        </p:txBody>
      </p:sp>
      <p:sp>
        <p:nvSpPr>
          <p:cNvPr id="5" name="4 - Θέση αριθμού διαφάνειας"/>
          <p:cNvSpPr>
            <a:spLocks noGrp="1"/>
          </p:cNvSpPr>
          <p:nvPr>
            <p:ph type="sldNum" sz="quarter" idx="3"/>
          </p:nvPr>
        </p:nvSpPr>
        <p:spPr>
          <a:xfrm>
            <a:off x="3815373" y="9371285"/>
            <a:ext cx="2918831" cy="493316"/>
          </a:xfrm>
          <a:prstGeom prst="rect">
            <a:avLst/>
          </a:prstGeom>
        </p:spPr>
        <p:txBody>
          <a:bodyPr vert="horz" lIns="91426" tIns="45713" rIns="91426" bIns="45713" rtlCol="0" anchor="b"/>
          <a:lstStyle>
            <a:lvl1pPr algn="r">
              <a:defRPr sz="1200"/>
            </a:lvl1pPr>
          </a:lstStyle>
          <a:p>
            <a:fld id="{4AEC7F00-6864-40D3-B062-C2BDDCA9BD91}" type="slidenum">
              <a:rPr lang="el-GR" smtClean="0"/>
              <a:pPr/>
              <a:t>‹#›</a:t>
            </a:fld>
            <a:endParaRPr lang="el-GR"/>
          </a:p>
        </p:txBody>
      </p:sp>
    </p:spTree>
    <p:extLst>
      <p:ext uri="{BB962C8B-B14F-4D97-AF65-F5344CB8AC3E}">
        <p14:creationId xmlns="" xmlns:p14="http://schemas.microsoft.com/office/powerpoint/2010/main" val="41413994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18831" cy="493316"/>
          </a:xfrm>
          <a:prstGeom prst="rect">
            <a:avLst/>
          </a:prstGeom>
        </p:spPr>
        <p:txBody>
          <a:bodyPr vert="horz" lIns="91426" tIns="45713" rIns="91426" bIns="45713" rtlCol="0"/>
          <a:lstStyle>
            <a:lvl1pPr algn="l">
              <a:defRPr sz="1200"/>
            </a:lvl1pPr>
          </a:lstStyle>
          <a:p>
            <a:endParaRPr lang="el-GR" dirty="0"/>
          </a:p>
        </p:txBody>
      </p:sp>
      <p:sp>
        <p:nvSpPr>
          <p:cNvPr id="3" name="2 - Θέση ημερομηνίας"/>
          <p:cNvSpPr>
            <a:spLocks noGrp="1"/>
          </p:cNvSpPr>
          <p:nvPr>
            <p:ph type="dt" idx="1"/>
          </p:nvPr>
        </p:nvSpPr>
        <p:spPr>
          <a:xfrm>
            <a:off x="3815373" y="0"/>
            <a:ext cx="2918831" cy="493316"/>
          </a:xfrm>
          <a:prstGeom prst="rect">
            <a:avLst/>
          </a:prstGeom>
        </p:spPr>
        <p:txBody>
          <a:bodyPr vert="horz" lIns="91426" tIns="45713" rIns="91426" bIns="45713" rtlCol="0"/>
          <a:lstStyle>
            <a:lvl1pPr algn="r">
              <a:defRPr sz="1200"/>
            </a:lvl1pPr>
          </a:lstStyle>
          <a:p>
            <a:fld id="{89751098-919D-40FE-9752-A15521DA3120}" type="datetimeFigureOut">
              <a:rPr lang="el-GR" smtClean="0"/>
              <a:pPr/>
              <a:t>13/10/2015</a:t>
            </a:fld>
            <a:endParaRPr lang="el-GR" dirty="0"/>
          </a:p>
        </p:txBody>
      </p:sp>
      <p:sp>
        <p:nvSpPr>
          <p:cNvPr id="4" name="3 - Θέση εικόνας διαφάνειας"/>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26" tIns="45713" rIns="91426" bIns="45713" rtlCol="0" anchor="ctr"/>
          <a:lstStyle/>
          <a:p>
            <a:endParaRPr lang="el-GR" dirty="0"/>
          </a:p>
        </p:txBody>
      </p:sp>
      <p:sp>
        <p:nvSpPr>
          <p:cNvPr id="5" name="4 - Θέση σημειώσεων"/>
          <p:cNvSpPr>
            <a:spLocks noGrp="1"/>
          </p:cNvSpPr>
          <p:nvPr>
            <p:ph type="body" sz="quarter" idx="3"/>
          </p:nvPr>
        </p:nvSpPr>
        <p:spPr>
          <a:xfrm>
            <a:off x="673577" y="4686500"/>
            <a:ext cx="5388610" cy="4439841"/>
          </a:xfrm>
          <a:prstGeom prst="rect">
            <a:avLst/>
          </a:prstGeom>
        </p:spPr>
        <p:txBody>
          <a:bodyPr vert="horz" lIns="91426" tIns="45713" rIns="91426" bIns="45713"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9371285"/>
            <a:ext cx="2918831" cy="493316"/>
          </a:xfrm>
          <a:prstGeom prst="rect">
            <a:avLst/>
          </a:prstGeom>
        </p:spPr>
        <p:txBody>
          <a:bodyPr vert="horz" lIns="91426" tIns="45713" rIns="91426" bIns="45713"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3815373" y="9371285"/>
            <a:ext cx="2918831" cy="493316"/>
          </a:xfrm>
          <a:prstGeom prst="rect">
            <a:avLst/>
          </a:prstGeom>
        </p:spPr>
        <p:txBody>
          <a:bodyPr vert="horz" lIns="91426" tIns="45713" rIns="91426" bIns="45713" rtlCol="0" anchor="b"/>
          <a:lstStyle>
            <a:lvl1pPr algn="r">
              <a:defRPr sz="1200"/>
            </a:lvl1pPr>
          </a:lstStyle>
          <a:p>
            <a:fld id="{01264CD3-6887-451F-88B1-F673EFE9F40B}" type="slidenum">
              <a:rPr lang="el-GR" smtClean="0"/>
              <a:pPr/>
              <a:t>‹#›</a:t>
            </a:fld>
            <a:endParaRPr lang="el-GR" dirty="0"/>
          </a:p>
        </p:txBody>
      </p:sp>
    </p:spTree>
    <p:extLst>
      <p:ext uri="{BB962C8B-B14F-4D97-AF65-F5344CB8AC3E}">
        <p14:creationId xmlns="" xmlns:p14="http://schemas.microsoft.com/office/powerpoint/2010/main" val="4107850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a:t>
            </a:fld>
            <a:endParaRPr lang="el-G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10</a:t>
            </a:fld>
            <a:endParaRPr lang="el-G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11</a:t>
            </a:fld>
            <a:endParaRPr lang="el-G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12</a:t>
            </a:fld>
            <a:endParaRPr lang="el-G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13</a:t>
            </a:fld>
            <a:endParaRPr lang="el-G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14</a:t>
            </a:fld>
            <a:endParaRPr lang="el-G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15</a:t>
            </a:fld>
            <a:endParaRPr lang="el-G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16</a:t>
            </a:fld>
            <a:endParaRPr lang="el-G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17</a:t>
            </a:fld>
            <a:endParaRPr lang="el-G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18</a:t>
            </a:fld>
            <a:endParaRPr lang="el-G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19</a:t>
            </a:fld>
            <a:endParaRPr lang="el-G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a:t>
            </a:fld>
            <a:endParaRPr lang="el-G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20</a:t>
            </a:fld>
            <a:endParaRPr lang="el-G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21</a:t>
            </a:fld>
            <a:endParaRPr lang="el-G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22</a:t>
            </a:fld>
            <a:endParaRPr lang="el-G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23</a:t>
            </a:fld>
            <a:endParaRPr lang="el-G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24</a:t>
            </a:fld>
            <a:endParaRPr lang="el-G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25</a:t>
            </a:fld>
            <a:endParaRPr lang="el-G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26</a:t>
            </a:fld>
            <a:endParaRPr lang="el-G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27</a:t>
            </a:fld>
            <a:endParaRPr lang="el-G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28</a:t>
            </a:fld>
            <a:endParaRPr lang="el-GR"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29</a:t>
            </a:fld>
            <a:endParaRPr lang="el-G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a:t>
            </a:fld>
            <a:endParaRPr lang="el-G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30</a:t>
            </a:fld>
            <a:endParaRPr lang="el-GR"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31</a:t>
            </a:fld>
            <a:endParaRPr lang="el-GR"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32</a:t>
            </a:fld>
            <a:endParaRPr lang="el-GR"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33</a:t>
            </a:fld>
            <a:endParaRPr lang="el-GR"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34</a:t>
            </a:fld>
            <a:endParaRPr lang="el-GR"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35</a:t>
            </a:fld>
            <a:endParaRPr lang="el-GR"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36</a:t>
            </a:fld>
            <a:endParaRPr lang="el-GR" dirty="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37</a:t>
            </a:fld>
            <a:endParaRPr lang="el-GR"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38</a:t>
            </a:fld>
            <a:endParaRPr lang="el-G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4</a:t>
            </a:fld>
            <a:endParaRPr lang="el-G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5</a:t>
            </a:fld>
            <a:endParaRPr lang="el-G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6</a:t>
            </a:fld>
            <a:endParaRPr lang="el-G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7</a:t>
            </a:fld>
            <a:endParaRPr lang="el-G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8</a:t>
            </a:fld>
            <a:endParaRPr lang="el-G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9</a:t>
            </a:fld>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13/10/2015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13/10/2015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13/10/2015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13/10/2015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13/10/2015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BEE13F48-595A-4CF3-8EA4-849FC46DCFFB}" type="datetimeFigureOut">
              <a:rPr lang="el-GR" smtClean="0"/>
              <a:pPr/>
              <a:t>13/10/2015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BEE13F48-595A-4CF3-8EA4-849FC46DCFFB}" type="datetimeFigureOut">
              <a:rPr lang="el-GR" smtClean="0"/>
              <a:pPr/>
              <a:t>13/10/2015</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EE13F48-595A-4CF3-8EA4-849FC46DCFFB}" type="datetimeFigureOut">
              <a:rPr lang="el-GR" smtClean="0"/>
              <a:pPr/>
              <a:t>13/10/2015</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EE13F48-595A-4CF3-8EA4-849FC46DCFFB}" type="datetimeFigureOut">
              <a:rPr lang="el-GR" smtClean="0"/>
              <a:pPr/>
              <a:t>13/10/2015</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EE13F48-595A-4CF3-8EA4-849FC46DCFFB}" type="datetimeFigureOut">
              <a:rPr lang="el-GR" smtClean="0"/>
              <a:pPr/>
              <a:t>13/10/2015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EE13F48-595A-4CF3-8EA4-849FC46DCFFB}" type="datetimeFigureOut">
              <a:rPr lang="el-GR" smtClean="0"/>
              <a:pPr/>
              <a:t>13/10/2015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E13F48-595A-4CF3-8EA4-849FC46DCFFB}" type="datetimeFigureOut">
              <a:rPr lang="el-GR" smtClean="0"/>
              <a:pPr/>
              <a:t>13/10/2015</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670FFB-6A35-4823-972D-5C13F830B247}"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1.jpe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11.jpeg"/><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14.jpeg"/><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1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15.jpeg"/><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16.jpeg"/><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image" Target="../media/image18.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19.jpeg"/><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19.jpe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19.jpeg"/><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19.jpeg"/><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1.xml"/><Relationship Id="rId5" Type="http://schemas.openxmlformats.org/officeDocument/2006/relationships/image" Target="../media/image19.jpeg"/><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5" Type="http://schemas.openxmlformats.org/officeDocument/2006/relationships/image" Target="../media/image19.jpeg"/><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5" Type="http://schemas.openxmlformats.org/officeDocument/2006/relationships/image" Target="../media/image19.jpeg"/><Relationship Id="rId4" Type="http://schemas.openxmlformats.org/officeDocument/2006/relationships/image" Target="../media/image3.jpe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6" Type="http://schemas.openxmlformats.org/officeDocument/2006/relationships/image" Target="../media/image20.png"/><Relationship Id="rId5" Type="http://schemas.openxmlformats.org/officeDocument/2006/relationships/image" Target="../media/image19.jpeg"/><Relationship Id="rId4" Type="http://schemas.openxmlformats.org/officeDocument/2006/relationships/image" Target="../media/image3.jpe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 name="1 - Τίτλος"/>
          <p:cNvSpPr>
            <a:spLocks noGrp="1"/>
          </p:cNvSpPr>
          <p:nvPr>
            <p:ph type="ctrTitle"/>
          </p:nvPr>
        </p:nvSpPr>
        <p:spPr>
          <a:xfrm>
            <a:off x="755576" y="1484784"/>
            <a:ext cx="7772400" cy="3600400"/>
          </a:xfrm>
        </p:spPr>
        <p:txBody>
          <a:bodyPr>
            <a:normAutofit fontScale="90000"/>
          </a:bodyPr>
          <a:lstStyle/>
          <a:p>
            <a:r>
              <a:rPr lang="el-GR" sz="3300" b="1" dirty="0" smtClean="0">
                <a:solidFill>
                  <a:schemeClr val="tx2">
                    <a:lumMod val="75000"/>
                  </a:schemeClr>
                </a:solidFill>
              </a:rPr>
              <a:t>ΚΑ1-Μαθησιακή Κινητικότητα Προσωπικού Σχολικής Εκπαίδευσης</a:t>
            </a:r>
            <a:r>
              <a:rPr lang="el-GR" dirty="0" smtClean="0">
                <a:solidFill>
                  <a:schemeClr val="tx2">
                    <a:lumMod val="75000"/>
                  </a:schemeClr>
                </a:solidFill>
              </a:rPr>
              <a:t/>
            </a:r>
            <a:br>
              <a:rPr lang="el-GR" dirty="0" smtClean="0">
                <a:solidFill>
                  <a:schemeClr val="tx2">
                    <a:lumMod val="75000"/>
                  </a:schemeClr>
                </a:solidFill>
              </a:rPr>
            </a:br>
            <a:r>
              <a:rPr lang="el-GR" dirty="0" smtClean="0">
                <a:solidFill>
                  <a:schemeClr val="tx2">
                    <a:lumMod val="75000"/>
                  </a:schemeClr>
                </a:solidFill>
              </a:rPr>
              <a:t> </a:t>
            </a:r>
            <a:br>
              <a:rPr lang="el-GR" dirty="0" smtClean="0">
                <a:solidFill>
                  <a:schemeClr val="tx2">
                    <a:lumMod val="75000"/>
                  </a:schemeClr>
                </a:solidFill>
              </a:rPr>
            </a:br>
            <a:r>
              <a:rPr lang="el-GR" sz="5000" b="1" dirty="0" smtClean="0">
                <a:solidFill>
                  <a:schemeClr val="tx2">
                    <a:lumMod val="75000"/>
                  </a:schemeClr>
                </a:solidFill>
              </a:rPr>
              <a:t>Τεχνική Ημερίδα </a:t>
            </a:r>
            <a:r>
              <a:rPr lang="el-GR" b="1" dirty="0" smtClean="0">
                <a:solidFill>
                  <a:schemeClr val="tx2">
                    <a:lumMod val="75000"/>
                  </a:schemeClr>
                </a:solidFill>
              </a:rPr>
              <a:t/>
            </a:r>
            <a:br>
              <a:rPr lang="el-GR" b="1" dirty="0" smtClean="0">
                <a:solidFill>
                  <a:schemeClr val="tx2">
                    <a:lumMod val="75000"/>
                  </a:schemeClr>
                </a:solidFill>
              </a:rPr>
            </a:br>
            <a:r>
              <a:rPr lang="el-GR" sz="3300" b="1" dirty="0" smtClean="0">
                <a:solidFill>
                  <a:schemeClr val="tx2">
                    <a:lumMod val="75000"/>
                  </a:schemeClr>
                </a:solidFill>
              </a:rPr>
              <a:t>Τομέας Σχολικής Εκπαίδευσης </a:t>
            </a:r>
            <a:r>
              <a:rPr lang="en-US" sz="4000" b="1" dirty="0" smtClean="0">
                <a:solidFill>
                  <a:schemeClr val="tx2">
                    <a:lumMod val="75000"/>
                  </a:schemeClr>
                </a:solidFill>
              </a:rPr>
              <a:t/>
            </a:r>
            <a:br>
              <a:rPr lang="en-US" sz="4000" b="1" dirty="0" smtClean="0">
                <a:solidFill>
                  <a:schemeClr val="tx2">
                    <a:lumMod val="75000"/>
                  </a:schemeClr>
                </a:solidFill>
              </a:rPr>
            </a:br>
            <a:r>
              <a:rPr lang="el-GR" sz="2800" b="1" dirty="0" smtClean="0">
                <a:solidFill>
                  <a:schemeClr val="tx1">
                    <a:lumMod val="95000"/>
                    <a:lumOff val="5000"/>
                  </a:schemeClr>
                </a:solidFill>
              </a:rPr>
              <a:t>«Χρηματοοικονομικοί κανόνες διαχείρισης – Διενέργεια Ελέγχων»</a:t>
            </a:r>
            <a:r>
              <a:rPr lang="el-GR" b="1" dirty="0" smtClean="0">
                <a:solidFill>
                  <a:schemeClr val="tx2">
                    <a:lumMod val="75000"/>
                  </a:schemeClr>
                </a:solidFill>
              </a:rPr>
              <a:t/>
            </a:r>
            <a:br>
              <a:rPr lang="el-GR" b="1" dirty="0" smtClean="0">
                <a:solidFill>
                  <a:schemeClr val="tx2">
                    <a:lumMod val="75000"/>
                  </a:schemeClr>
                </a:solidFill>
              </a:rPr>
            </a:br>
            <a:r>
              <a:rPr lang="el-GR" sz="2800" dirty="0" smtClean="0">
                <a:solidFill>
                  <a:schemeClr val="tx2">
                    <a:lumMod val="75000"/>
                  </a:schemeClr>
                </a:solidFill>
              </a:rPr>
              <a:t>Αθήνα, 0</a:t>
            </a:r>
            <a:r>
              <a:rPr lang="en-US" sz="2800" dirty="0" smtClean="0">
                <a:solidFill>
                  <a:schemeClr val="tx2">
                    <a:lumMod val="75000"/>
                  </a:schemeClr>
                </a:solidFill>
              </a:rPr>
              <a:t>5</a:t>
            </a:r>
            <a:r>
              <a:rPr lang="el-GR" sz="2800" dirty="0" smtClean="0">
                <a:solidFill>
                  <a:schemeClr val="tx2">
                    <a:lumMod val="75000"/>
                  </a:schemeClr>
                </a:solidFill>
              </a:rPr>
              <a:t>/10/201</a:t>
            </a:r>
            <a:r>
              <a:rPr lang="en-US" sz="2800" dirty="0" smtClean="0">
                <a:solidFill>
                  <a:schemeClr val="tx2">
                    <a:lumMod val="75000"/>
                  </a:schemeClr>
                </a:solidFill>
              </a:rPr>
              <a:t>5</a:t>
            </a:r>
            <a:r>
              <a:rPr lang="el-GR" sz="2800" dirty="0" smtClean="0">
                <a:solidFill>
                  <a:schemeClr val="tx2">
                    <a:lumMod val="75000"/>
                  </a:schemeClr>
                </a:solidFill>
              </a:rPr>
              <a:t> </a:t>
            </a:r>
            <a:endParaRPr lang="el-GR" sz="2800" dirty="0">
              <a:solidFill>
                <a:schemeClr val="tx2">
                  <a:lumMod val="75000"/>
                </a:schemeClr>
              </a:solidFill>
            </a:endParaRPr>
          </a:p>
        </p:txBody>
      </p:sp>
      <p:pic>
        <p:nvPicPr>
          <p:cNvPr id="5" name="4 - Εικόνα" descr="iky.png"/>
          <p:cNvPicPr>
            <a:picLocks noChangeAspect="1"/>
          </p:cNvPicPr>
          <p:nvPr/>
        </p:nvPicPr>
        <p:blipFill>
          <a:blip r:embed="rId3" cstate="print"/>
          <a:stretch>
            <a:fillRect/>
          </a:stretch>
        </p:blipFill>
        <p:spPr>
          <a:xfrm>
            <a:off x="7953921"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16632"/>
            <a:ext cx="2677147" cy="764704"/>
          </a:xfrm>
          <a:prstGeom prst="rect">
            <a:avLst/>
          </a:prstGeom>
        </p:spPr>
      </p:pic>
      <p:grpSp>
        <p:nvGrpSpPr>
          <p:cNvPr id="9" name="22 - Ομάδα"/>
          <p:cNvGrpSpPr/>
          <p:nvPr/>
        </p:nvGrpSpPr>
        <p:grpSpPr>
          <a:xfrm>
            <a:off x="3428991" y="5643577"/>
            <a:ext cx="5607505" cy="953775"/>
            <a:chOff x="0" y="37544"/>
            <a:chExt cx="8105554" cy="879840"/>
          </a:xfrm>
        </p:grpSpPr>
        <p:sp>
          <p:nvSpPr>
            <p:cNvPr id="11" name="23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2" name="Στρογγυλεμένο ορθογώνιο 4"/>
            <p:cNvSpPr/>
            <p:nvPr/>
          </p:nvSpPr>
          <p:spPr>
            <a:xfrm>
              <a:off x="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1600" b="1" dirty="0" smtClean="0"/>
                <a:t>Κων/νος </a:t>
              </a:r>
              <a:r>
                <a:rPr lang="el-GR" sz="1600" b="1" dirty="0"/>
                <a:t>Μαγγιώρος</a:t>
              </a:r>
              <a:r>
                <a:rPr lang="en-US" sz="1600" dirty="0"/>
                <a:t>, </a:t>
              </a:r>
              <a:r>
                <a:rPr lang="el-GR" sz="1600" dirty="0"/>
                <a:t>Στέλεχος </a:t>
              </a:r>
              <a:r>
                <a:rPr lang="el-GR" sz="1600" dirty="0" smtClean="0"/>
                <a:t>ΙΚΥ/ Εθνική Μονάδα</a:t>
              </a:r>
              <a:r>
                <a:rPr lang="en-US" sz="1600" dirty="0" smtClean="0"/>
                <a:t> </a:t>
              </a:r>
              <a:r>
                <a:rPr lang="el-GR" sz="1600" dirty="0" smtClean="0"/>
                <a:t>Συντονισμού, </a:t>
              </a:r>
              <a:r>
                <a:rPr lang="el-GR" sz="1600" dirty="0"/>
                <a:t>Πρόγραμμα  </a:t>
              </a:r>
              <a:r>
                <a:rPr lang="en-US" sz="1600" dirty="0" smtClean="0"/>
                <a:t>ERASMUS+ </a:t>
              </a:r>
              <a:r>
                <a:rPr lang="el-GR" sz="1600" dirty="0"/>
                <a:t>Τομέας Σχολικής </a:t>
              </a:r>
              <a:r>
                <a:rPr lang="el-GR" sz="1600" dirty="0" smtClean="0"/>
                <a:t>Εκπαίδευσης</a:t>
              </a:r>
            </a:p>
          </p:txBody>
        </p:sp>
      </p:grpSp>
      <p:pic>
        <p:nvPicPr>
          <p:cNvPr id="4" name="Picture 3"/>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7136399" y="2204864"/>
            <a:ext cx="1612065" cy="127122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924944"/>
            <a:ext cx="4824536" cy="86409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Επιχορήγηση για την κάλυψη των οργανωτικών δαπανών</a:t>
              </a:r>
              <a:endParaRPr lang="el-GR" sz="2000" dirty="0"/>
            </a:p>
          </p:txBody>
        </p:sp>
      </p:grpSp>
      <p:sp>
        <p:nvSpPr>
          <p:cNvPr id="12" name="13 - Στρογγυλεμένο ορθογώνιο"/>
          <p:cNvSpPr/>
          <p:nvPr/>
        </p:nvSpPr>
        <p:spPr>
          <a:xfrm>
            <a:off x="539552" y="4365104"/>
            <a:ext cx="7961303" cy="10801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TextBox 12"/>
          <p:cNvSpPr txBox="1"/>
          <p:nvPr/>
        </p:nvSpPr>
        <p:spPr>
          <a:xfrm>
            <a:off x="827585" y="4426079"/>
            <a:ext cx="7821484" cy="923330"/>
          </a:xfrm>
          <a:prstGeom prst="rect">
            <a:avLst/>
          </a:prstGeom>
          <a:noFill/>
        </p:spPr>
        <p:txBody>
          <a:bodyPr wrap="square" rtlCol="0">
            <a:spAutoFit/>
          </a:bodyPr>
          <a:lstStyle/>
          <a:p>
            <a:r>
              <a:rPr lang="el-GR" dirty="0" smtClean="0">
                <a:solidFill>
                  <a:schemeClr val="bg1"/>
                </a:solidFill>
              </a:rPr>
              <a:t>Το ποσό της επιχορήγησης υπολογίζεται βάσει του συνολικού αριθμού των δραστηριοτήτων κινητικότητας (π.χ. ανεξάρτητα</a:t>
            </a:r>
            <a:r>
              <a:rPr lang="en-US" dirty="0" smtClean="0">
                <a:solidFill>
                  <a:schemeClr val="bg1"/>
                </a:solidFill>
              </a:rPr>
              <a:t> </a:t>
            </a:r>
            <a:r>
              <a:rPr lang="el-GR" dirty="0" smtClean="0">
                <a:solidFill>
                  <a:schemeClr val="bg1"/>
                </a:solidFill>
              </a:rPr>
              <a:t>από το αν ένας συμμετέχων έχει πραγματοποιήσει μια ή περισσότερες μετακινήσεις) </a:t>
            </a:r>
            <a:r>
              <a:rPr lang="el-GR" dirty="0">
                <a:solidFill>
                  <a:schemeClr val="bg1"/>
                </a:solidFill>
              </a:rPr>
              <a:t>.</a:t>
            </a:r>
          </a:p>
        </p:txBody>
      </p:sp>
      <p:pic>
        <p:nvPicPr>
          <p:cNvPr id="17" name="Picture 16" descr="stock-footage-calculator-pencil-and-ruler.jpg"/>
          <p:cNvPicPr>
            <a:picLocks noChangeAspect="1"/>
          </p:cNvPicPr>
          <p:nvPr/>
        </p:nvPicPr>
        <p:blipFill>
          <a:blip r:embed="rId5" cstate="print"/>
          <a:stretch>
            <a:fillRect/>
          </a:stretch>
        </p:blipFill>
        <p:spPr>
          <a:xfrm>
            <a:off x="5580112" y="2276872"/>
            <a:ext cx="3048000" cy="1706880"/>
          </a:xfrm>
          <a:prstGeom prst="rect">
            <a:avLst/>
          </a:prstGeom>
        </p:spPr>
      </p:pic>
    </p:spTree>
    <p:extLst>
      <p:ext uri="{BB962C8B-B14F-4D97-AF65-F5344CB8AC3E}">
        <p14:creationId xmlns="" xmlns:p14="http://schemas.microsoft.com/office/powerpoint/2010/main" val="29659233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924944"/>
            <a:ext cx="4824536" cy="86409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Επιχορήγηση για την κάλυψη των διδάκτρων</a:t>
              </a:r>
              <a:endParaRPr lang="el-GR" sz="2000" dirty="0"/>
            </a:p>
          </p:txBody>
        </p:sp>
      </p:grpSp>
      <p:sp>
        <p:nvSpPr>
          <p:cNvPr id="12" name="13 - Στρογγυλεμένο ορθογώνιο"/>
          <p:cNvSpPr/>
          <p:nvPr/>
        </p:nvSpPr>
        <p:spPr>
          <a:xfrm>
            <a:off x="539552" y="4365104"/>
            <a:ext cx="7961303" cy="208823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TextBox 12"/>
          <p:cNvSpPr txBox="1"/>
          <p:nvPr/>
        </p:nvSpPr>
        <p:spPr>
          <a:xfrm>
            <a:off x="827585" y="4426079"/>
            <a:ext cx="7821484" cy="2031325"/>
          </a:xfrm>
          <a:prstGeom prst="rect">
            <a:avLst/>
          </a:prstGeom>
          <a:noFill/>
        </p:spPr>
        <p:txBody>
          <a:bodyPr wrap="square" rtlCol="0">
            <a:spAutoFit/>
          </a:bodyPr>
          <a:lstStyle/>
          <a:p>
            <a:r>
              <a:rPr lang="el-GR" dirty="0" smtClean="0">
                <a:solidFill>
                  <a:schemeClr val="bg1"/>
                </a:solidFill>
              </a:rPr>
              <a:t>Ο δικαιούχος δηλώνει στο Εργαλείο Κινητικότητας (Mobility Tool+) για κάθε ένα</a:t>
            </a:r>
            <a:r>
              <a:rPr lang="en-US" dirty="0" smtClean="0">
                <a:solidFill>
                  <a:schemeClr val="bg1"/>
                </a:solidFill>
              </a:rPr>
              <a:t> </a:t>
            </a:r>
            <a:r>
              <a:rPr lang="el-GR" dirty="0" smtClean="0">
                <a:solidFill>
                  <a:schemeClr val="bg1"/>
                </a:solidFill>
              </a:rPr>
              <a:t>συμμετέχοντα ξεχωριστά αν η κατάρτιση στο εξωτερικό πραγματοποιήθηκε κατόπιν</a:t>
            </a:r>
            <a:r>
              <a:rPr lang="en-US" dirty="0" smtClean="0">
                <a:solidFill>
                  <a:schemeClr val="bg1"/>
                </a:solidFill>
              </a:rPr>
              <a:t> </a:t>
            </a:r>
            <a:r>
              <a:rPr lang="el-GR" dirty="0" smtClean="0">
                <a:solidFill>
                  <a:schemeClr val="bg1"/>
                </a:solidFill>
              </a:rPr>
              <a:t>εγγραφής σε δομημένο κύκλο μαθημάτων, για την παρακολούθηση του οποίου ήταν υποχρεωτική</a:t>
            </a:r>
            <a:r>
              <a:rPr lang="en-US" dirty="0" smtClean="0">
                <a:solidFill>
                  <a:schemeClr val="bg1"/>
                </a:solidFill>
              </a:rPr>
              <a:t> </a:t>
            </a:r>
            <a:r>
              <a:rPr lang="el-GR" dirty="0" smtClean="0">
                <a:solidFill>
                  <a:schemeClr val="bg1"/>
                </a:solidFill>
              </a:rPr>
              <a:t>η καταβολή διδάκτρων, καθώς και τις ημερομηνίες έναρξης και λήξης των εν λόγω</a:t>
            </a:r>
            <a:r>
              <a:rPr lang="en-US" dirty="0" smtClean="0">
                <a:solidFill>
                  <a:schemeClr val="bg1"/>
                </a:solidFill>
              </a:rPr>
              <a:t> </a:t>
            </a:r>
            <a:r>
              <a:rPr lang="el-GR" dirty="0" smtClean="0">
                <a:solidFill>
                  <a:schemeClr val="bg1"/>
                </a:solidFill>
              </a:rPr>
              <a:t>μαθημάτων. Για τον υπολογισμό της επιχορήγησης για την κάλυψη των διδάκτρων</a:t>
            </a:r>
            <a:r>
              <a:rPr lang="en-US" dirty="0" smtClean="0">
                <a:solidFill>
                  <a:schemeClr val="bg1"/>
                </a:solidFill>
              </a:rPr>
              <a:t> </a:t>
            </a:r>
            <a:r>
              <a:rPr lang="el-GR" dirty="0" smtClean="0">
                <a:solidFill>
                  <a:schemeClr val="bg1"/>
                </a:solidFill>
              </a:rPr>
              <a:t>λαμβάνονται υπόψη </a:t>
            </a:r>
            <a:r>
              <a:rPr lang="el-GR" b="1" dirty="0" smtClean="0">
                <a:solidFill>
                  <a:schemeClr val="bg1"/>
                </a:solidFill>
              </a:rPr>
              <a:t>μόνο οι ημέρες </a:t>
            </a:r>
            <a:r>
              <a:rPr lang="el-GR" dirty="0" smtClean="0">
                <a:solidFill>
                  <a:schemeClr val="bg1"/>
                </a:solidFill>
              </a:rPr>
              <a:t>κατά τις οποίες πραγματοποιούνται τα μαθήματα.</a:t>
            </a:r>
            <a:endParaRPr lang="el-GR" dirty="0">
              <a:solidFill>
                <a:schemeClr val="bg1"/>
              </a:solidFill>
            </a:endParaRPr>
          </a:p>
        </p:txBody>
      </p:sp>
      <p:pic>
        <p:nvPicPr>
          <p:cNvPr id="14" name="Picture 13" descr="cost-of-study-.jpg"/>
          <p:cNvPicPr>
            <a:picLocks noChangeAspect="1"/>
          </p:cNvPicPr>
          <p:nvPr/>
        </p:nvPicPr>
        <p:blipFill>
          <a:blip r:embed="rId5" cstate="print"/>
          <a:stretch>
            <a:fillRect/>
          </a:stretch>
        </p:blipFill>
        <p:spPr>
          <a:xfrm>
            <a:off x="5940152" y="2348880"/>
            <a:ext cx="2520280" cy="1876660"/>
          </a:xfrm>
          <a:prstGeom prst="rect">
            <a:avLst/>
          </a:prstGeom>
        </p:spPr>
      </p:pic>
    </p:spTree>
    <p:extLst>
      <p:ext uri="{BB962C8B-B14F-4D97-AF65-F5344CB8AC3E}">
        <p14:creationId xmlns="" xmlns:p14="http://schemas.microsoft.com/office/powerpoint/2010/main" val="29659233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44624"/>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924944"/>
            <a:ext cx="4824536" cy="86409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Επιχορήγηση για την κάλυψη των διδάκτρων</a:t>
              </a:r>
              <a:endParaRPr lang="el-GR" sz="2000" dirty="0"/>
            </a:p>
          </p:txBody>
        </p:sp>
      </p:grpSp>
      <p:sp>
        <p:nvSpPr>
          <p:cNvPr id="12" name="13 - Στρογγυλεμένο ορθογώνιο"/>
          <p:cNvSpPr/>
          <p:nvPr/>
        </p:nvSpPr>
        <p:spPr>
          <a:xfrm>
            <a:off x="539552" y="4725144"/>
            <a:ext cx="7961303" cy="100811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TextBox 12"/>
          <p:cNvSpPr txBox="1"/>
          <p:nvPr/>
        </p:nvSpPr>
        <p:spPr>
          <a:xfrm>
            <a:off x="827585" y="4809926"/>
            <a:ext cx="7821484" cy="923330"/>
          </a:xfrm>
          <a:prstGeom prst="rect">
            <a:avLst/>
          </a:prstGeom>
          <a:noFill/>
        </p:spPr>
        <p:txBody>
          <a:bodyPr wrap="square" rtlCol="0">
            <a:spAutoFit/>
          </a:bodyPr>
          <a:lstStyle/>
          <a:p>
            <a:r>
              <a:rPr lang="el-GR" dirty="0" smtClean="0">
                <a:solidFill>
                  <a:schemeClr val="bg1"/>
                </a:solidFill>
              </a:rPr>
              <a:t>Το ποσό της επιχορήγησης για την κάλυψη των διδάκτρων υπολογίζεται από το Εργαλείο</a:t>
            </a:r>
            <a:r>
              <a:rPr lang="en-US" dirty="0" smtClean="0">
                <a:solidFill>
                  <a:schemeClr val="bg1"/>
                </a:solidFill>
              </a:rPr>
              <a:t> </a:t>
            </a:r>
            <a:r>
              <a:rPr lang="el-GR" dirty="0" smtClean="0">
                <a:solidFill>
                  <a:schemeClr val="bg1"/>
                </a:solidFill>
              </a:rPr>
              <a:t>Κινητικότητας (Mobility Tool+) βάσει του ισχύοντος ποσού χρηματοδοτικής συνεισφοράς ανά</a:t>
            </a:r>
            <a:r>
              <a:rPr lang="en-US" dirty="0" smtClean="0">
                <a:solidFill>
                  <a:schemeClr val="bg1"/>
                </a:solidFill>
              </a:rPr>
              <a:t> </a:t>
            </a:r>
            <a:r>
              <a:rPr lang="el-GR" dirty="0" smtClean="0">
                <a:solidFill>
                  <a:schemeClr val="bg1"/>
                </a:solidFill>
              </a:rPr>
              <a:t>μοναδιαίο κόστος δαπάνης.</a:t>
            </a:r>
            <a:endParaRPr lang="el-GR" dirty="0">
              <a:solidFill>
                <a:schemeClr val="bg1"/>
              </a:solidFill>
            </a:endParaRPr>
          </a:p>
        </p:txBody>
      </p:sp>
      <p:pic>
        <p:nvPicPr>
          <p:cNvPr id="14" name="Picture 13" descr="cost-of-study-.jpg"/>
          <p:cNvPicPr>
            <a:picLocks noChangeAspect="1"/>
          </p:cNvPicPr>
          <p:nvPr/>
        </p:nvPicPr>
        <p:blipFill>
          <a:blip r:embed="rId5" cstate="print"/>
          <a:stretch>
            <a:fillRect/>
          </a:stretch>
        </p:blipFill>
        <p:spPr>
          <a:xfrm>
            <a:off x="5940152" y="2348880"/>
            <a:ext cx="2520280" cy="1876660"/>
          </a:xfrm>
          <a:prstGeom prst="rect">
            <a:avLst/>
          </a:prstGeom>
        </p:spPr>
      </p:pic>
    </p:spTree>
    <p:extLst>
      <p:ext uri="{BB962C8B-B14F-4D97-AF65-F5344CB8AC3E}">
        <p14:creationId xmlns="" xmlns:p14="http://schemas.microsoft.com/office/powerpoint/2010/main" val="29659233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924944"/>
            <a:ext cx="4824536" cy="86409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Επιχορήγηση για άτομα με ειδικές ανάγκες</a:t>
              </a:r>
              <a:endParaRPr lang="el-GR" sz="2000" dirty="0"/>
            </a:p>
          </p:txBody>
        </p:sp>
      </p:grpSp>
      <p:sp>
        <p:nvSpPr>
          <p:cNvPr id="12" name="13 - Στρογγυλεμένο ορθογώνιο"/>
          <p:cNvSpPr/>
          <p:nvPr/>
        </p:nvSpPr>
        <p:spPr>
          <a:xfrm>
            <a:off x="539552" y="4437112"/>
            <a:ext cx="7961303" cy="100811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TextBox 12"/>
          <p:cNvSpPr txBox="1"/>
          <p:nvPr/>
        </p:nvSpPr>
        <p:spPr>
          <a:xfrm>
            <a:off x="827585" y="4437112"/>
            <a:ext cx="7821484" cy="923330"/>
          </a:xfrm>
          <a:prstGeom prst="rect">
            <a:avLst/>
          </a:prstGeom>
          <a:noFill/>
        </p:spPr>
        <p:txBody>
          <a:bodyPr wrap="square" rtlCol="0">
            <a:spAutoFit/>
          </a:bodyPr>
          <a:lstStyle/>
          <a:p>
            <a:r>
              <a:rPr lang="el-GR" dirty="0" smtClean="0">
                <a:solidFill>
                  <a:schemeClr val="bg1"/>
                </a:solidFill>
              </a:rPr>
              <a:t>Ο δικαιούχος δηλώνει στο Εργαλείο Κινητικότητας (Mobility Tool+) αν διέθεσε πρόσθετη</a:t>
            </a:r>
            <a:r>
              <a:rPr lang="en-US" dirty="0" smtClean="0">
                <a:solidFill>
                  <a:schemeClr val="bg1"/>
                </a:solidFill>
              </a:rPr>
              <a:t> </a:t>
            </a:r>
            <a:r>
              <a:rPr lang="el-GR" dirty="0" smtClean="0">
                <a:solidFill>
                  <a:schemeClr val="bg1"/>
                </a:solidFill>
              </a:rPr>
              <a:t>επιχορήγηση για άτομα με ειδικές ανάγκες σε οιοδήποτε εκ των συμμετεχόντων με ειδικές</a:t>
            </a:r>
            <a:r>
              <a:rPr lang="en-US" dirty="0" smtClean="0">
                <a:solidFill>
                  <a:schemeClr val="bg1"/>
                </a:solidFill>
              </a:rPr>
              <a:t> </a:t>
            </a:r>
            <a:r>
              <a:rPr lang="el-GR" dirty="0" smtClean="0">
                <a:solidFill>
                  <a:schemeClr val="bg1"/>
                </a:solidFill>
              </a:rPr>
              <a:t>ανάγκες.</a:t>
            </a:r>
            <a:endParaRPr lang="el-GR" dirty="0">
              <a:solidFill>
                <a:schemeClr val="bg1"/>
              </a:solidFill>
            </a:endParaRPr>
          </a:p>
        </p:txBody>
      </p:sp>
      <p:sp>
        <p:nvSpPr>
          <p:cNvPr id="15" name="13 - Στρογγυλεμένο ορθογώνιο"/>
          <p:cNvSpPr/>
          <p:nvPr/>
        </p:nvSpPr>
        <p:spPr>
          <a:xfrm>
            <a:off x="539552" y="5661248"/>
            <a:ext cx="7961303" cy="100811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TextBox 15"/>
          <p:cNvSpPr txBox="1"/>
          <p:nvPr/>
        </p:nvSpPr>
        <p:spPr>
          <a:xfrm>
            <a:off x="827585" y="5661248"/>
            <a:ext cx="7821484" cy="923330"/>
          </a:xfrm>
          <a:prstGeom prst="rect">
            <a:avLst/>
          </a:prstGeom>
          <a:noFill/>
        </p:spPr>
        <p:txBody>
          <a:bodyPr wrap="square" rtlCol="0">
            <a:spAutoFit/>
          </a:bodyPr>
          <a:lstStyle/>
          <a:p>
            <a:r>
              <a:rPr lang="el-GR" dirty="0" smtClean="0">
                <a:solidFill>
                  <a:schemeClr val="bg1"/>
                </a:solidFill>
              </a:rPr>
              <a:t>Στην περίπτωση αυτή, ο δικαιούχος δηλώνει στο Εργαλείο Κινητικότητας (Mobility Tool+)</a:t>
            </a:r>
            <a:r>
              <a:rPr lang="en-US" dirty="0" smtClean="0">
                <a:solidFill>
                  <a:schemeClr val="bg1"/>
                </a:solidFill>
              </a:rPr>
              <a:t> </a:t>
            </a:r>
            <a:r>
              <a:rPr lang="el-GR" dirty="0" smtClean="0">
                <a:solidFill>
                  <a:schemeClr val="bg1"/>
                </a:solidFill>
              </a:rPr>
              <a:t>τον τύπο των πρόσθετων δαπανών, καθώς και το πραγματικό ποσό στο οποίο ανήλθαν οι πρόσθετες δαπάνες που πραγματοποιήθηκαν.</a:t>
            </a:r>
            <a:endParaRPr lang="el-GR" dirty="0">
              <a:solidFill>
                <a:schemeClr val="bg1"/>
              </a:solidFill>
            </a:endParaRPr>
          </a:p>
        </p:txBody>
      </p:sp>
      <p:pic>
        <p:nvPicPr>
          <p:cNvPr id="17" name="Picture 16" descr="istock_000011779821xlarge.jpg"/>
          <p:cNvPicPr>
            <a:picLocks noChangeAspect="1"/>
          </p:cNvPicPr>
          <p:nvPr/>
        </p:nvPicPr>
        <p:blipFill>
          <a:blip r:embed="rId5" cstate="print"/>
          <a:stretch>
            <a:fillRect/>
          </a:stretch>
        </p:blipFill>
        <p:spPr>
          <a:xfrm>
            <a:off x="5958641" y="2348880"/>
            <a:ext cx="2213759" cy="1872208"/>
          </a:xfrm>
          <a:prstGeom prst="rect">
            <a:avLst/>
          </a:prstGeom>
        </p:spPr>
      </p:pic>
    </p:spTree>
    <p:extLst>
      <p:ext uri="{BB962C8B-B14F-4D97-AF65-F5344CB8AC3E}">
        <p14:creationId xmlns="" xmlns:p14="http://schemas.microsoft.com/office/powerpoint/2010/main" val="29659233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
        <p:nvSpPr>
          <p:cNvPr id="12" name="13 - Στρογγυλεμένο ορθογώνιο"/>
          <p:cNvSpPr/>
          <p:nvPr/>
        </p:nvSpPr>
        <p:spPr>
          <a:xfrm>
            <a:off x="903678" y="4305870"/>
            <a:ext cx="8060810" cy="99533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TextBox 12"/>
          <p:cNvSpPr txBox="1"/>
          <p:nvPr/>
        </p:nvSpPr>
        <p:spPr>
          <a:xfrm>
            <a:off x="1187624" y="4305870"/>
            <a:ext cx="7776864" cy="923330"/>
          </a:xfrm>
          <a:prstGeom prst="rect">
            <a:avLst/>
          </a:prstGeom>
          <a:noFill/>
        </p:spPr>
        <p:txBody>
          <a:bodyPr wrap="square" rtlCol="0">
            <a:spAutoFit/>
          </a:bodyPr>
          <a:lstStyle/>
          <a:p>
            <a:r>
              <a:rPr lang="el-GR" dirty="0" smtClean="0">
                <a:solidFill>
                  <a:schemeClr val="bg1"/>
                </a:solidFill>
              </a:rPr>
              <a:t>Ο δικαιούχος </a:t>
            </a:r>
            <a:r>
              <a:rPr lang="el-GR" b="1" dirty="0" smtClean="0">
                <a:solidFill>
                  <a:schemeClr val="bg1"/>
                </a:solidFill>
              </a:rPr>
              <a:t>δύναται </a:t>
            </a:r>
            <a:r>
              <a:rPr lang="el-GR" dirty="0" smtClean="0">
                <a:solidFill>
                  <a:schemeClr val="bg1"/>
                </a:solidFill>
              </a:rPr>
              <a:t>να μεταφέρει μέχρι και το 100% των κονδυλίων</a:t>
            </a:r>
          </a:p>
          <a:p>
            <a:r>
              <a:rPr lang="el-GR" dirty="0" smtClean="0">
                <a:solidFill>
                  <a:schemeClr val="bg1"/>
                </a:solidFill>
              </a:rPr>
              <a:t>επιχορήγησης για την κάλυψη οργανωτικών δαπανών στα κονδύλια επιχορήγησης για την κάλυψη δαπανών ταξιδίου και ατομικών δαπανών.</a:t>
            </a:r>
            <a:endParaRPr lang="el-GR" dirty="0">
              <a:solidFill>
                <a:schemeClr val="bg1"/>
              </a:solidFill>
            </a:endParaRPr>
          </a:p>
        </p:txBody>
      </p:sp>
      <p:pic>
        <p:nvPicPr>
          <p:cNvPr id="21" name="Picture 20" descr="geldpaket_20_euro.jpg"/>
          <p:cNvPicPr>
            <a:picLocks noChangeAspect="1"/>
          </p:cNvPicPr>
          <p:nvPr/>
        </p:nvPicPr>
        <p:blipFill>
          <a:blip r:embed="rId5" cstate="print"/>
          <a:stretch>
            <a:fillRect/>
          </a:stretch>
        </p:blipFill>
        <p:spPr>
          <a:xfrm>
            <a:off x="251521" y="2373924"/>
            <a:ext cx="2160240" cy="1535716"/>
          </a:xfrm>
          <a:prstGeom prst="rect">
            <a:avLst/>
          </a:prstGeom>
        </p:spPr>
      </p:pic>
      <p:pic>
        <p:nvPicPr>
          <p:cNvPr id="24" name="Picture 23" descr="transparent-green-checkmark-hi.png"/>
          <p:cNvPicPr>
            <a:picLocks noChangeAspect="1"/>
          </p:cNvPicPr>
          <p:nvPr/>
        </p:nvPicPr>
        <p:blipFill>
          <a:blip r:embed="rId6" cstate="print"/>
          <a:stretch>
            <a:fillRect/>
          </a:stretch>
        </p:blipFill>
        <p:spPr>
          <a:xfrm>
            <a:off x="107504" y="4461042"/>
            <a:ext cx="737122" cy="768158"/>
          </a:xfrm>
          <a:prstGeom prst="rect">
            <a:avLst/>
          </a:prstGeom>
        </p:spPr>
      </p:pic>
      <p:grpSp>
        <p:nvGrpSpPr>
          <p:cNvPr id="14" name="22 - Ομάδα"/>
          <p:cNvGrpSpPr/>
          <p:nvPr/>
        </p:nvGrpSpPr>
        <p:grpSpPr>
          <a:xfrm>
            <a:off x="2771800" y="2852936"/>
            <a:ext cx="5832648" cy="864096"/>
            <a:chOff x="0" y="37544"/>
            <a:chExt cx="8105554" cy="879840"/>
          </a:xfrm>
        </p:grpSpPr>
        <p:sp>
          <p:nvSpPr>
            <p:cNvPr id="15"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6"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Μεταφορές κονδυλίων μεταξύ κατηγοριών προϋπολογισμού χωρίς τροποποίηση της σύμβασης</a:t>
              </a:r>
              <a:endParaRPr lang="el-GR" sz="2000" dirty="0"/>
            </a:p>
          </p:txBody>
        </p:sp>
      </p:grpSp>
    </p:spTree>
    <p:extLst>
      <p:ext uri="{BB962C8B-B14F-4D97-AF65-F5344CB8AC3E}">
        <p14:creationId xmlns="" xmlns:p14="http://schemas.microsoft.com/office/powerpoint/2010/main" val="29659233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2699792" y="2708920"/>
            <a:ext cx="5832648" cy="86409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Μεταφορές κονδυλίων μεταξύ κατηγοριών προϋπολογισμού χωρίς τροποποίηση της σύμβασης</a:t>
              </a:r>
              <a:endParaRPr lang="el-GR" sz="2000" dirty="0"/>
            </a:p>
          </p:txBody>
        </p:sp>
      </p:grpSp>
      <p:sp>
        <p:nvSpPr>
          <p:cNvPr id="18" name="13 - Στρογγυλεμένο ορθογώνιο"/>
          <p:cNvSpPr/>
          <p:nvPr/>
        </p:nvSpPr>
        <p:spPr>
          <a:xfrm>
            <a:off x="859169" y="4509120"/>
            <a:ext cx="8033311" cy="93610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TextBox 18"/>
          <p:cNvSpPr txBox="1"/>
          <p:nvPr/>
        </p:nvSpPr>
        <p:spPr>
          <a:xfrm>
            <a:off x="971600" y="4593902"/>
            <a:ext cx="8172400" cy="646331"/>
          </a:xfrm>
          <a:prstGeom prst="rect">
            <a:avLst/>
          </a:prstGeom>
          <a:noFill/>
        </p:spPr>
        <p:txBody>
          <a:bodyPr wrap="square" rtlCol="0">
            <a:spAutoFit/>
          </a:bodyPr>
          <a:lstStyle/>
          <a:p>
            <a:r>
              <a:rPr lang="el-GR" dirty="0" smtClean="0">
                <a:solidFill>
                  <a:schemeClr val="bg1"/>
                </a:solidFill>
              </a:rPr>
              <a:t>Ο δικαιούχος </a:t>
            </a:r>
            <a:r>
              <a:rPr lang="el-GR" b="1" dirty="0" smtClean="0">
                <a:solidFill>
                  <a:schemeClr val="bg1"/>
                </a:solidFill>
              </a:rPr>
              <a:t>δε δύναται </a:t>
            </a:r>
            <a:r>
              <a:rPr lang="el-GR" dirty="0" smtClean="0">
                <a:solidFill>
                  <a:schemeClr val="bg1"/>
                </a:solidFill>
              </a:rPr>
              <a:t>να μεταφέρει κονδύλια προϋπολογισμού στα κονδύλια επιχορήγησης</a:t>
            </a:r>
            <a:r>
              <a:rPr lang="el-GR" dirty="0">
                <a:solidFill>
                  <a:schemeClr val="bg1"/>
                </a:solidFill>
              </a:rPr>
              <a:t> </a:t>
            </a:r>
            <a:r>
              <a:rPr lang="el-GR" dirty="0" smtClean="0">
                <a:solidFill>
                  <a:schemeClr val="bg1"/>
                </a:solidFill>
              </a:rPr>
              <a:t>για την κάλυψη οργανωτικών δαπανών.</a:t>
            </a:r>
            <a:endParaRPr lang="el-GR" dirty="0">
              <a:solidFill>
                <a:schemeClr val="bg1"/>
              </a:solidFill>
            </a:endParaRPr>
          </a:p>
        </p:txBody>
      </p:sp>
      <p:pic>
        <p:nvPicPr>
          <p:cNvPr id="21" name="Picture 20" descr="geldpaket_20_euro.jpg"/>
          <p:cNvPicPr>
            <a:picLocks noChangeAspect="1"/>
          </p:cNvPicPr>
          <p:nvPr/>
        </p:nvPicPr>
        <p:blipFill>
          <a:blip r:embed="rId5" cstate="print"/>
          <a:stretch>
            <a:fillRect/>
          </a:stretch>
        </p:blipFill>
        <p:spPr>
          <a:xfrm>
            <a:off x="251521" y="2373924"/>
            <a:ext cx="2160240" cy="1535716"/>
          </a:xfrm>
          <a:prstGeom prst="rect">
            <a:avLst/>
          </a:prstGeom>
        </p:spPr>
      </p:pic>
      <p:pic>
        <p:nvPicPr>
          <p:cNvPr id="15" name="Picture 14" descr="No_tick.png"/>
          <p:cNvPicPr>
            <a:picLocks noChangeAspect="1"/>
          </p:cNvPicPr>
          <p:nvPr/>
        </p:nvPicPr>
        <p:blipFill>
          <a:blip r:embed="rId6" cstate="print"/>
          <a:stretch>
            <a:fillRect/>
          </a:stretch>
        </p:blipFill>
        <p:spPr>
          <a:xfrm>
            <a:off x="107504" y="4653136"/>
            <a:ext cx="692696" cy="692696"/>
          </a:xfrm>
          <a:prstGeom prst="rect">
            <a:avLst/>
          </a:prstGeom>
        </p:spPr>
      </p:pic>
    </p:spTree>
    <p:extLst>
      <p:ext uri="{BB962C8B-B14F-4D97-AF65-F5344CB8AC3E}">
        <p14:creationId xmlns="" xmlns:p14="http://schemas.microsoft.com/office/powerpoint/2010/main" val="29659233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pic>
        <p:nvPicPr>
          <p:cNvPr id="21" name="Picture 20" descr="geldpaket_20_euro.jpg"/>
          <p:cNvPicPr>
            <a:picLocks noChangeAspect="1"/>
          </p:cNvPicPr>
          <p:nvPr/>
        </p:nvPicPr>
        <p:blipFill>
          <a:blip r:embed="rId5" cstate="print"/>
          <a:stretch>
            <a:fillRect/>
          </a:stretch>
        </p:blipFill>
        <p:spPr>
          <a:xfrm>
            <a:off x="251521" y="2373924"/>
            <a:ext cx="2160240" cy="1535716"/>
          </a:xfrm>
          <a:prstGeom prst="rect">
            <a:avLst/>
          </a:prstGeom>
        </p:spPr>
      </p:pic>
      <p:sp>
        <p:nvSpPr>
          <p:cNvPr id="22" name="13 - Στρογγυλεμένο ορθογώνιο"/>
          <p:cNvSpPr/>
          <p:nvPr/>
        </p:nvSpPr>
        <p:spPr>
          <a:xfrm>
            <a:off x="971600" y="4365104"/>
            <a:ext cx="7920880" cy="151216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el-GR" dirty="0" smtClean="0"/>
              <a:t>Ο δικαιούχος </a:t>
            </a:r>
            <a:r>
              <a:rPr lang="el-GR" b="1" dirty="0" smtClean="0"/>
              <a:t>δύναται</a:t>
            </a:r>
            <a:r>
              <a:rPr lang="el-GR" dirty="0" smtClean="0"/>
              <a:t> να μεταφέρει κονδύλια από οποιαδήποτε κατηγορία προϋπολογισμού στα κονδύλια επιχορήγησης για άτομα με ειδικές ανάγκες, ακόμα και στην περίπτωση που δεν είχαν αρχικά προβλεφθεί κονδύλια για άτομα με ειδικές ανάγκες, όπως ορίζεται στο Παράρτημα ΙΙ (Εγκεκριμένος Προϋπολογισμος).</a:t>
            </a:r>
            <a:endParaRPr lang="en-US" dirty="0"/>
          </a:p>
        </p:txBody>
      </p:sp>
      <p:pic>
        <p:nvPicPr>
          <p:cNvPr id="15" name="Picture 14" descr="transparent-green-checkmark-hi.png"/>
          <p:cNvPicPr>
            <a:picLocks noChangeAspect="1"/>
          </p:cNvPicPr>
          <p:nvPr/>
        </p:nvPicPr>
        <p:blipFill>
          <a:blip r:embed="rId6" cstate="print"/>
          <a:stretch>
            <a:fillRect/>
          </a:stretch>
        </p:blipFill>
        <p:spPr>
          <a:xfrm>
            <a:off x="162470" y="4677066"/>
            <a:ext cx="737122" cy="768158"/>
          </a:xfrm>
          <a:prstGeom prst="rect">
            <a:avLst/>
          </a:prstGeom>
        </p:spPr>
      </p:pic>
      <p:grpSp>
        <p:nvGrpSpPr>
          <p:cNvPr id="12" name="22 - Ομάδα"/>
          <p:cNvGrpSpPr/>
          <p:nvPr/>
        </p:nvGrpSpPr>
        <p:grpSpPr>
          <a:xfrm>
            <a:off x="2699792" y="2708920"/>
            <a:ext cx="5832648" cy="864096"/>
            <a:chOff x="0" y="37544"/>
            <a:chExt cx="8105554" cy="879840"/>
          </a:xfrm>
        </p:grpSpPr>
        <p:sp>
          <p:nvSpPr>
            <p:cNvPr id="13"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Μεταφορές κονδυλίων μεταξύ κατηγοριών προϋπολογισμού χωρίς τροποποίηση της σύμβασης</a:t>
              </a:r>
              <a:endParaRPr lang="el-GR" sz="2000" dirty="0"/>
            </a:p>
          </p:txBody>
        </p:sp>
      </p:grpSp>
    </p:spTree>
    <p:extLst>
      <p:ext uri="{BB962C8B-B14F-4D97-AF65-F5344CB8AC3E}">
        <p14:creationId xmlns="" xmlns:p14="http://schemas.microsoft.com/office/powerpoint/2010/main" val="29659233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8032" y="2852936"/>
            <a:ext cx="7772400" cy="1224136"/>
          </a:xfrm>
        </p:spPr>
        <p:txBody>
          <a:bodyPr>
            <a:noAutofit/>
          </a:bodyPr>
          <a:lstStyle/>
          <a:p>
            <a:r>
              <a:rPr lang="el-GR" sz="4000" b="1" dirty="0">
                <a:solidFill>
                  <a:schemeClr val="tx2"/>
                </a:solidFill>
              </a:rPr>
              <a:t>Προϋποθέσεις χορήγησης χρηματοδοτικής συνεισφοράς </a:t>
            </a:r>
            <a:r>
              <a:rPr lang="el-GR" sz="4000" b="1" dirty="0" smtClean="0">
                <a:solidFill>
                  <a:schemeClr val="tx2"/>
                </a:solidFill>
              </a:rPr>
              <a:t>ανά μοναδιαίο κόστος </a:t>
            </a:r>
            <a:r>
              <a:rPr lang="el-GR" sz="4000" b="1" dirty="0">
                <a:solidFill>
                  <a:schemeClr val="tx2"/>
                </a:solidFill>
              </a:rPr>
              <a:t>δαπάνης</a:t>
            </a: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Tree>
    <p:extLst>
      <p:ext uri="{BB962C8B-B14F-4D97-AF65-F5344CB8AC3E}">
        <p14:creationId xmlns="" xmlns:p14="http://schemas.microsoft.com/office/powerpoint/2010/main" val="2808471954"/>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pic>
        <p:nvPicPr>
          <p:cNvPr id="7" name="6 - Εικόνα" descr="images.jpg"/>
          <p:cNvPicPr>
            <a:picLocks noChangeAspect="1"/>
          </p:cNvPicPr>
          <p:nvPr/>
        </p:nvPicPr>
        <p:blipFill>
          <a:blip r:embed="rId5" cstate="print"/>
          <a:stretch>
            <a:fillRect/>
          </a:stretch>
        </p:blipFill>
        <p:spPr>
          <a:xfrm>
            <a:off x="5580112" y="2780928"/>
            <a:ext cx="3219450" cy="1419225"/>
          </a:xfrm>
          <a:prstGeom prst="rect">
            <a:avLst/>
          </a:prstGeom>
        </p:spPr>
      </p:pic>
      <p:sp>
        <p:nvSpPr>
          <p:cNvPr id="8" name="1 - Τίτλος"/>
          <p:cNvSpPr>
            <a:spLocks noGrp="1"/>
          </p:cNvSpPr>
          <p:nvPr>
            <p:ph type="ctrTitle"/>
          </p:nvPr>
        </p:nvSpPr>
        <p:spPr>
          <a:xfrm>
            <a:off x="0" y="1484785"/>
            <a:ext cx="9144000" cy="1368151"/>
          </a:xfrm>
        </p:spPr>
        <p:txBody>
          <a:bodyPr>
            <a:normAutofit/>
          </a:bodyPr>
          <a:lstStyle/>
          <a:p>
            <a:r>
              <a:rPr lang="el-GR" sz="3500" b="1" dirty="0" smtClean="0">
                <a:solidFill>
                  <a:schemeClr val="tx2"/>
                </a:solidFill>
              </a:rPr>
              <a:t>Προϋποθέσεις χορήγησης χρηματοδοτικής συνεισφοράς ανά μοναδιαίο κόστος δαπάνης</a:t>
            </a:r>
            <a:endParaRPr lang="el-GR" sz="3500" b="1" dirty="0">
              <a:solidFill>
                <a:schemeClr val="tx2"/>
              </a:solidFill>
            </a:endParaRPr>
          </a:p>
        </p:txBody>
      </p:sp>
      <p:grpSp>
        <p:nvGrpSpPr>
          <p:cNvPr id="2" name="22 - Ομάδα"/>
          <p:cNvGrpSpPr/>
          <p:nvPr/>
        </p:nvGrpSpPr>
        <p:grpSpPr>
          <a:xfrm>
            <a:off x="179512" y="3861048"/>
            <a:ext cx="5976664" cy="122413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Στο πρόγραμμα </a:t>
              </a:r>
              <a:r>
                <a:rPr lang="en-US" sz="2000" b="1" dirty="0" smtClean="0"/>
                <a:t>Erasmus+ </a:t>
              </a:r>
              <a:r>
                <a:rPr lang="el-GR" sz="2000" dirty="0" smtClean="0"/>
                <a:t>για τον υπολογισμό του ποσού επιχορήγησης ανά κατηγορία δαπάνης</a:t>
              </a:r>
              <a:r>
                <a:rPr lang="en-US" sz="2000" dirty="0" smtClean="0"/>
                <a:t>,</a:t>
              </a:r>
              <a:r>
                <a:rPr lang="el-GR" sz="2000" dirty="0" smtClean="0"/>
                <a:t> γίνεται ευρεία χρήση της έννοιας  </a:t>
              </a:r>
              <a:r>
                <a:rPr lang="el-GR" sz="2000" b="1" dirty="0" smtClean="0"/>
                <a:t>«μονάδα δαπάνης»</a:t>
              </a:r>
              <a:r>
                <a:rPr lang="en-US" sz="2000" b="1" dirty="0" smtClean="0"/>
                <a:t>.</a:t>
              </a:r>
              <a:r>
                <a:rPr lang="el-GR" sz="2000" b="1" dirty="0" smtClean="0"/>
                <a:t> </a:t>
              </a:r>
              <a:endParaRPr lang="el-GR" sz="2000" b="1" dirty="0"/>
            </a:p>
          </p:txBody>
        </p:sp>
      </p:grpSp>
      <p:grpSp>
        <p:nvGrpSpPr>
          <p:cNvPr id="3" name="22 - Ομάδα"/>
          <p:cNvGrpSpPr/>
          <p:nvPr/>
        </p:nvGrpSpPr>
        <p:grpSpPr>
          <a:xfrm>
            <a:off x="1979712" y="5445224"/>
            <a:ext cx="6552728" cy="1080120"/>
            <a:chOff x="0" y="37544"/>
            <a:chExt cx="8105554" cy="879840"/>
          </a:xfrm>
        </p:grpSpPr>
        <p:sp>
          <p:nvSpPr>
            <p:cNvPr id="13" name="12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Εξαίρεση αποτελεί η κατηγορία επιχορήγησης για άτομα με ειδικές ανάγκες όπου εκεί υπολογίζονται οι πραγματικές δαπάνες </a:t>
              </a:r>
              <a:r>
                <a:rPr lang="en-US" sz="2000" dirty="0" smtClean="0"/>
                <a:t>(Real Cost).</a:t>
              </a:r>
              <a:endParaRPr lang="el-GR" sz="2000" dirty="0"/>
            </a:p>
          </p:txBody>
        </p:sp>
      </p:grpSp>
    </p:spTree>
    <p:extLst>
      <p:ext uri="{BB962C8B-B14F-4D97-AF65-F5344CB8AC3E}">
        <p14:creationId xmlns="" xmlns:p14="http://schemas.microsoft.com/office/powerpoint/2010/main" val="2808471954"/>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pic>
        <p:nvPicPr>
          <p:cNvPr id="7" name="6 - Εικόνα" descr="images.jpg"/>
          <p:cNvPicPr>
            <a:picLocks noChangeAspect="1"/>
          </p:cNvPicPr>
          <p:nvPr/>
        </p:nvPicPr>
        <p:blipFill>
          <a:blip r:embed="rId5" cstate="print"/>
          <a:stretch>
            <a:fillRect/>
          </a:stretch>
        </p:blipFill>
        <p:spPr>
          <a:xfrm>
            <a:off x="5580112" y="2780928"/>
            <a:ext cx="3219450" cy="1419225"/>
          </a:xfrm>
          <a:prstGeom prst="rect">
            <a:avLst/>
          </a:prstGeom>
        </p:spPr>
      </p:pic>
      <p:sp>
        <p:nvSpPr>
          <p:cNvPr id="8" name="1 - Τίτλος"/>
          <p:cNvSpPr>
            <a:spLocks noGrp="1"/>
          </p:cNvSpPr>
          <p:nvPr>
            <p:ph type="ctrTitle"/>
          </p:nvPr>
        </p:nvSpPr>
        <p:spPr>
          <a:xfrm>
            <a:off x="0" y="1484785"/>
            <a:ext cx="9144000" cy="1368151"/>
          </a:xfrm>
        </p:spPr>
        <p:txBody>
          <a:bodyPr>
            <a:normAutofit/>
          </a:bodyPr>
          <a:lstStyle/>
          <a:p>
            <a:r>
              <a:rPr lang="el-GR" sz="3500" b="1" dirty="0" smtClean="0">
                <a:solidFill>
                  <a:schemeClr val="tx2"/>
                </a:solidFill>
              </a:rPr>
              <a:t>Προϋποθέσεις χορήγησης χρηματοδοτικής συνεισφοράς ανά μοναδιαίο κόστος δαπάνης</a:t>
            </a:r>
            <a:endParaRPr lang="el-GR" sz="3500" b="1" dirty="0">
              <a:solidFill>
                <a:schemeClr val="tx2"/>
              </a:solidFill>
            </a:endParaRPr>
          </a:p>
        </p:txBody>
      </p:sp>
      <p:grpSp>
        <p:nvGrpSpPr>
          <p:cNvPr id="2" name="22 - Ομάδα"/>
          <p:cNvGrpSpPr/>
          <p:nvPr/>
        </p:nvGrpSpPr>
        <p:grpSpPr>
          <a:xfrm>
            <a:off x="899592" y="4581128"/>
            <a:ext cx="7200800" cy="1368152"/>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Παράδειγμα: </a:t>
              </a:r>
              <a:r>
                <a:rPr lang="el-GR" sz="2000" dirty="0" smtClean="0"/>
                <a:t>Το κόστος μονάδας δαπάνης</a:t>
              </a:r>
              <a:r>
                <a:rPr lang="en-US" sz="2000" dirty="0" smtClean="0"/>
                <a:t>/</a:t>
              </a:r>
              <a:r>
                <a:rPr lang="el-GR" sz="2000" dirty="0" smtClean="0"/>
                <a:t>ημέρα για κάλυψη διδάκτρων είναι </a:t>
              </a:r>
              <a:r>
                <a:rPr lang="el-GR" sz="2000" b="1" dirty="0" smtClean="0"/>
                <a:t>70 ευρώ</a:t>
              </a:r>
              <a:r>
                <a:rPr lang="el-GR" sz="2000" dirty="0" smtClean="0"/>
                <a:t>.  Αν η επιμόρφωση είχε διάρκεια </a:t>
              </a:r>
              <a:r>
                <a:rPr lang="el-GR" sz="2000" b="1" dirty="0" smtClean="0"/>
                <a:t>6 ημέρες, </a:t>
              </a:r>
              <a:r>
                <a:rPr lang="el-GR" sz="2000" dirty="0" smtClean="0"/>
                <a:t>τότε ποσό επιχορήγησης θα ανέλθει σε: </a:t>
              </a:r>
              <a:r>
                <a:rPr lang="el-GR" sz="2000" b="1" dirty="0" smtClean="0"/>
                <a:t>70 ευρώ </a:t>
              </a:r>
              <a:r>
                <a:rPr lang="en-US" sz="2000" b="1" dirty="0" smtClean="0"/>
                <a:t>x 6 </a:t>
              </a:r>
              <a:r>
                <a:rPr lang="el-GR" sz="2000" b="1" dirty="0" smtClean="0"/>
                <a:t>ημέρες = 420 ευρώ</a:t>
              </a:r>
              <a:endParaRPr lang="el-GR" sz="2000" b="1" dirty="0"/>
            </a:p>
          </p:txBody>
        </p:sp>
      </p:grpSp>
    </p:spTree>
    <p:extLst>
      <p:ext uri="{BB962C8B-B14F-4D97-AF65-F5344CB8AC3E}">
        <p14:creationId xmlns="" xmlns:p14="http://schemas.microsoft.com/office/powerpoint/2010/main" val="2808471954"/>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8032" y="2852936"/>
            <a:ext cx="7772400" cy="1224136"/>
          </a:xfrm>
        </p:spPr>
        <p:txBody>
          <a:bodyPr>
            <a:noAutofit/>
          </a:bodyPr>
          <a:lstStyle/>
          <a:p>
            <a:r>
              <a:rPr lang="el-GR" sz="4000" b="1" dirty="0" smtClean="0">
                <a:solidFill>
                  <a:schemeClr val="tx2"/>
                </a:solidFill>
              </a:rPr>
              <a:t>Χρηματοοικονομικοί κανόνες</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Tree>
    <p:extLst>
      <p:ext uri="{BB962C8B-B14F-4D97-AF65-F5344CB8AC3E}">
        <p14:creationId xmlns="" xmlns:p14="http://schemas.microsoft.com/office/powerpoint/2010/main" val="4197747091"/>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19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 name="1 - Τίτλος"/>
          <p:cNvSpPr>
            <a:spLocks noGrp="1"/>
          </p:cNvSpPr>
          <p:nvPr>
            <p:ph type="ctrTitle"/>
          </p:nvPr>
        </p:nvSpPr>
        <p:spPr>
          <a:xfrm>
            <a:off x="0" y="1484785"/>
            <a:ext cx="9144000" cy="1368151"/>
          </a:xfrm>
        </p:spPr>
        <p:txBody>
          <a:bodyPr>
            <a:normAutofit/>
          </a:bodyPr>
          <a:lstStyle/>
          <a:p>
            <a:r>
              <a:rPr lang="el-GR" sz="3500" b="1" dirty="0" smtClean="0">
                <a:solidFill>
                  <a:schemeClr val="tx2"/>
                </a:solidFill>
              </a:rPr>
              <a:t>Προϋποθέσεις χορήγησης χρηματοδοτικής συνεισφοράς ανά μοναδιαίο κόστος δαπάνης</a:t>
            </a:r>
            <a:endParaRPr lang="el-GR" sz="3500" b="1" dirty="0">
              <a:solidFill>
                <a:schemeClr val="tx2"/>
              </a:solidFill>
            </a:endParaRPr>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2843808" y="3140968"/>
            <a:ext cx="5688632" cy="936104"/>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ο αριθμός των μονάδων για να είναι </a:t>
              </a:r>
              <a:r>
                <a:rPr lang="el-GR" sz="2000" b="1" dirty="0" smtClean="0"/>
                <a:t>επιλέξιμος</a:t>
              </a:r>
              <a:r>
                <a:rPr lang="el-GR" sz="2000" dirty="0" smtClean="0"/>
                <a:t> είναι απαραίτητο να πληροί τις ακόλουθες προϋποθέσεις </a:t>
              </a:r>
              <a:endParaRPr lang="el-GR" sz="2000" dirty="0"/>
            </a:p>
          </p:txBody>
        </p:sp>
      </p:grpSp>
      <p:pic>
        <p:nvPicPr>
          <p:cNvPr id="10" name="9 - Εικόνα" descr="On-the-Go.jpg"/>
          <p:cNvPicPr>
            <a:picLocks noChangeAspect="1"/>
          </p:cNvPicPr>
          <p:nvPr/>
        </p:nvPicPr>
        <p:blipFill>
          <a:blip r:embed="rId5" cstate="print"/>
          <a:stretch>
            <a:fillRect/>
          </a:stretch>
        </p:blipFill>
        <p:spPr>
          <a:xfrm>
            <a:off x="179512" y="2781072"/>
            <a:ext cx="2378426" cy="1584032"/>
          </a:xfrm>
          <a:prstGeom prst="rect">
            <a:avLst/>
          </a:prstGeom>
        </p:spPr>
      </p:pic>
      <p:grpSp>
        <p:nvGrpSpPr>
          <p:cNvPr id="7" name="10 - Ομάδα"/>
          <p:cNvGrpSpPr/>
          <p:nvPr/>
        </p:nvGrpSpPr>
        <p:grpSpPr>
          <a:xfrm>
            <a:off x="107504" y="4653136"/>
            <a:ext cx="2952327" cy="1800200"/>
            <a:chOff x="7460" y="229766"/>
            <a:chExt cx="3051578" cy="588020"/>
          </a:xfrm>
        </p:grpSpPr>
        <p:sp>
          <p:nvSpPr>
            <p:cNvPr id="12" name="11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r>
                <a:rPr lang="el-GR" sz="2000" dirty="0" smtClean="0"/>
                <a:t>Να να έχουν πράγματι πραγματοποιηθεί ή παραχθεί κατά την </a:t>
              </a:r>
              <a:r>
                <a:rPr lang="el-GR" sz="2000" b="1" dirty="0" smtClean="0"/>
                <a:t>περίοδο της διαρκείας </a:t>
              </a:r>
              <a:r>
                <a:rPr lang="el-GR" sz="2000" dirty="0" smtClean="0"/>
                <a:t>του σχεδίου.</a:t>
              </a:r>
              <a:endParaRPr lang="el-GR" sz="2000" dirty="0"/>
            </a:p>
          </p:txBody>
        </p:sp>
      </p:grpSp>
      <p:grpSp>
        <p:nvGrpSpPr>
          <p:cNvPr id="8" name="13 - Ομάδα"/>
          <p:cNvGrpSpPr/>
          <p:nvPr/>
        </p:nvGrpSpPr>
        <p:grpSpPr>
          <a:xfrm>
            <a:off x="3131840" y="4653136"/>
            <a:ext cx="2448271" cy="1800200"/>
            <a:chOff x="7460" y="229766"/>
            <a:chExt cx="3051578" cy="588020"/>
          </a:xfrm>
        </p:grpSpPr>
        <p:sp>
          <p:nvSpPr>
            <p:cNvPr id="15" name="14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r>
                <a:rPr lang="el-GR" sz="2000" dirty="0" smtClean="0"/>
                <a:t>Να είναι </a:t>
              </a:r>
              <a:r>
                <a:rPr lang="el-GR" sz="2000" b="1" dirty="0" smtClean="0"/>
                <a:t>απαραίτητες</a:t>
              </a:r>
              <a:r>
                <a:rPr lang="el-GR" sz="2000" dirty="0" smtClean="0"/>
                <a:t> για την εκτέλεση του Σχεδίου ή να προκύπτουν από την εκτέλεση αυτού.</a:t>
              </a:r>
              <a:endParaRPr lang="el-GR" sz="2000" dirty="0"/>
            </a:p>
          </p:txBody>
        </p:sp>
      </p:grpSp>
      <p:grpSp>
        <p:nvGrpSpPr>
          <p:cNvPr id="9" name="16 - Ομάδα"/>
          <p:cNvGrpSpPr/>
          <p:nvPr/>
        </p:nvGrpSpPr>
        <p:grpSpPr>
          <a:xfrm>
            <a:off x="5652120" y="4437112"/>
            <a:ext cx="3491880" cy="2232248"/>
            <a:chOff x="7460" y="229766"/>
            <a:chExt cx="3051578" cy="588020"/>
          </a:xfrm>
        </p:grpSpPr>
        <p:sp>
          <p:nvSpPr>
            <p:cNvPr id="18" name="17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r>
                <a:rPr lang="el-GR" sz="2000" dirty="0" smtClean="0"/>
                <a:t>ο αριθμός των μονάδων πρέπει να </a:t>
              </a:r>
              <a:r>
                <a:rPr lang="el-GR" sz="2000" b="1" dirty="0" err="1" smtClean="0"/>
                <a:t>ταυτοποιείται</a:t>
              </a:r>
              <a:r>
                <a:rPr lang="el-GR" sz="2000" b="1" dirty="0" smtClean="0"/>
                <a:t> και να επαληθεύεται</a:t>
              </a:r>
              <a:r>
                <a:rPr lang="el-GR" sz="2000" dirty="0" smtClean="0"/>
                <a:t>, συγκεκριμένα, να τεκμηριώνεται μέσω των αρχείων και των αποδεικτικών στοιχείων.</a:t>
              </a:r>
              <a:endParaRPr lang="el-GR" sz="2000" dirty="0"/>
            </a:p>
          </p:txBody>
        </p:sp>
      </p:gr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0" y="1484785"/>
            <a:ext cx="9144000" cy="1368151"/>
          </a:xfrm>
        </p:spPr>
        <p:txBody>
          <a:bodyPr>
            <a:normAutofit/>
          </a:bodyPr>
          <a:lstStyle/>
          <a:p>
            <a:r>
              <a:rPr lang="el-GR" sz="3500" b="1" dirty="0" smtClean="0">
                <a:solidFill>
                  <a:schemeClr val="tx2"/>
                </a:solidFill>
              </a:rPr>
              <a:t>Προϋποθέσεις χορήγησης χρηματοδοτικής συνεισφοράς ανά μοναδιαίο κόστος δαπάνης</a:t>
            </a:r>
            <a:endParaRPr lang="el-GR" sz="35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467544" y="4509120"/>
            <a:ext cx="7632848" cy="1944216"/>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Ο αριθμός των επιλέξιμων δαπανών πρέπει να τεκμηριώνεται</a:t>
              </a:r>
              <a:r>
                <a:rPr lang="en-US" sz="2000" dirty="0" smtClean="0"/>
                <a:t> </a:t>
              </a:r>
              <a:r>
                <a:rPr lang="el-GR" sz="2000" dirty="0" smtClean="0"/>
                <a:t>μέσω κατάλληλων δικαιολογητικών, ανάλογα με το είδος ελέγχου στον οποίο υποβάλλονται οι δικαιούχοι φορείς</a:t>
              </a:r>
              <a:r>
                <a:rPr lang="el-GR" sz="2000" dirty="0"/>
                <a:t>.</a:t>
              </a:r>
              <a:r>
                <a:rPr lang="el-GR" sz="2000" dirty="0" smtClean="0"/>
                <a:t> Όλες οι πληροφορίες σχετικά με τα δικαιολογητικά, παραθέτονται στον </a:t>
              </a:r>
              <a:r>
                <a:rPr lang="el-GR" sz="2000" b="1" dirty="0" smtClean="0"/>
                <a:t>Οδηγό Διαχείρισης για το Πρόγραμμα </a:t>
              </a:r>
              <a:r>
                <a:rPr lang="en-US" sz="2000" b="1" dirty="0" smtClean="0"/>
                <a:t>Erasmus+</a:t>
              </a:r>
              <a:r>
                <a:rPr lang="el-GR" sz="2000" b="1" dirty="0" smtClean="0"/>
                <a:t> </a:t>
              </a:r>
              <a:r>
                <a:rPr lang="el-GR" sz="2000" dirty="0" smtClean="0"/>
                <a:t>τον οποίο θα λάβουν οι δικαιούχοι φορείς</a:t>
              </a:r>
              <a:r>
                <a:rPr lang="en-US" sz="2000" dirty="0" smtClean="0"/>
                <a:t>. </a:t>
              </a:r>
              <a:endParaRPr lang="el-GR" sz="2000" dirty="0"/>
            </a:p>
          </p:txBody>
        </p:sp>
      </p:grpSp>
      <p:sp>
        <p:nvSpPr>
          <p:cNvPr id="13" name="Στρογγυλεμένο ορθογώνιο 4"/>
          <p:cNvSpPr/>
          <p:nvPr/>
        </p:nvSpPr>
        <p:spPr>
          <a:xfrm>
            <a:off x="107504" y="4270300"/>
            <a:ext cx="5099638" cy="90968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endParaRPr lang="el-GR" sz="2000" dirty="0"/>
          </a:p>
        </p:txBody>
      </p:sp>
      <p:pic>
        <p:nvPicPr>
          <p:cNvPr id="17" name="16 - Εικόνα" descr="people-on-the-move.jpg"/>
          <p:cNvPicPr>
            <a:picLocks noChangeAspect="1"/>
          </p:cNvPicPr>
          <p:nvPr/>
        </p:nvPicPr>
        <p:blipFill>
          <a:blip r:embed="rId5" cstate="print"/>
          <a:stretch>
            <a:fillRect/>
          </a:stretch>
        </p:blipFill>
        <p:spPr>
          <a:xfrm>
            <a:off x="5536907" y="2924944"/>
            <a:ext cx="3283565" cy="1368152"/>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1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18" name="17 - Εικόνα" descr="2ds4veu.jpg"/>
          <p:cNvPicPr>
            <a:picLocks noChangeAspect="1"/>
          </p:cNvPicPr>
          <p:nvPr/>
        </p:nvPicPr>
        <p:blipFill>
          <a:blip r:embed="rId3" cstate="print"/>
          <a:stretch>
            <a:fillRect/>
          </a:stretch>
        </p:blipFill>
        <p:spPr>
          <a:xfrm>
            <a:off x="179512" y="4293096"/>
            <a:ext cx="2016224" cy="2016224"/>
          </a:xfrm>
          <a:prstGeom prst="rect">
            <a:avLst/>
          </a:prstGeom>
        </p:spPr>
      </p:pic>
      <p:sp>
        <p:nvSpPr>
          <p:cNvPr id="2" name="1 - Τίτλος"/>
          <p:cNvSpPr>
            <a:spLocks noGrp="1"/>
          </p:cNvSpPr>
          <p:nvPr>
            <p:ph type="ctrTitle"/>
          </p:nvPr>
        </p:nvSpPr>
        <p:spPr>
          <a:xfrm>
            <a:off x="0" y="1484785"/>
            <a:ext cx="9144000" cy="1368151"/>
          </a:xfrm>
        </p:spPr>
        <p:txBody>
          <a:bodyPr>
            <a:normAutofit/>
          </a:bodyPr>
          <a:lstStyle/>
          <a:p>
            <a:r>
              <a:rPr lang="el-GR" sz="3500" b="1" dirty="0" smtClean="0">
                <a:solidFill>
                  <a:schemeClr val="tx2"/>
                </a:solidFill>
              </a:rPr>
              <a:t>Προϋποθέσεις χορήγησης χρηματοδοτικής συνεισφοράς ανά μοναδιαίο κόστος δαπάνης</a:t>
            </a:r>
            <a:endParaRPr lang="el-GR" sz="3500" b="1" dirty="0">
              <a:solidFill>
                <a:schemeClr val="tx2"/>
              </a:solidFill>
            </a:endParaRPr>
          </a:p>
        </p:txBody>
      </p:sp>
      <p:pic>
        <p:nvPicPr>
          <p:cNvPr id="5" name="4 - Εικόνα" descr="iky.png"/>
          <p:cNvPicPr>
            <a:picLocks noChangeAspect="1"/>
          </p:cNvPicPr>
          <p:nvPr/>
        </p:nvPicPr>
        <p:blipFill>
          <a:blip r:embed="rId4"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5" cstate="print"/>
          <a:stretch>
            <a:fillRect/>
          </a:stretch>
        </p:blipFill>
        <p:spPr>
          <a:xfrm>
            <a:off x="0" y="188640"/>
            <a:ext cx="2677147" cy="764704"/>
          </a:xfrm>
          <a:prstGeom prst="rect">
            <a:avLst/>
          </a:prstGeom>
        </p:spPr>
      </p:pic>
      <p:grpSp>
        <p:nvGrpSpPr>
          <p:cNvPr id="3" name="10 - Ομάδα"/>
          <p:cNvGrpSpPr/>
          <p:nvPr/>
        </p:nvGrpSpPr>
        <p:grpSpPr>
          <a:xfrm>
            <a:off x="1691680" y="2852936"/>
            <a:ext cx="7056784" cy="1728192"/>
            <a:chOff x="-14183" y="229766"/>
            <a:chExt cx="3073221" cy="588020"/>
          </a:xfrm>
        </p:grpSpPr>
        <p:sp>
          <p:nvSpPr>
            <p:cNvPr id="12" name="11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Στρογγυλεμένο ορθογώνιο 4"/>
            <p:cNvSpPr/>
            <p:nvPr/>
          </p:nvSpPr>
          <p:spPr>
            <a:xfrm>
              <a:off x="-14183"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r>
                <a:rPr lang="el-GR" sz="2000" dirty="0" smtClean="0"/>
                <a:t>Ο δικαιούχος διασφαλίζει ότι οι δραστηριότητες κινητικότητας που πραγματοποιούνται από τον εκάστοτε μεμονωμένο συμμετέχοντα είναι </a:t>
              </a:r>
              <a:r>
                <a:rPr lang="el-GR" sz="2000" b="1" dirty="0" smtClean="0"/>
                <a:t>επιλέξιμες βάσει των κανόνων </a:t>
              </a:r>
              <a:r>
                <a:rPr lang="el-GR" sz="2000" dirty="0" smtClean="0"/>
                <a:t>που παρατίθενται στον Οδηγό του Προγράμματος </a:t>
              </a:r>
              <a:r>
                <a:rPr lang="el-GR" sz="2000" dirty="0" err="1" smtClean="0"/>
                <a:t>Erasmus</a:t>
              </a:r>
              <a:r>
                <a:rPr lang="el-GR" sz="2000" dirty="0" smtClean="0"/>
                <a:t>+ (π.χ.  επιλέξιμη διάρκεια, επιλέξιμος προορισμός).</a:t>
              </a:r>
              <a:endParaRPr lang="el-GR" sz="2000" dirty="0"/>
            </a:p>
          </p:txBody>
        </p:sp>
      </p:grpSp>
      <p:grpSp>
        <p:nvGrpSpPr>
          <p:cNvPr id="7" name="13 - Ομάδα"/>
          <p:cNvGrpSpPr/>
          <p:nvPr/>
        </p:nvGrpSpPr>
        <p:grpSpPr>
          <a:xfrm>
            <a:off x="2987824" y="5013176"/>
            <a:ext cx="5832648" cy="936104"/>
            <a:chOff x="7460" y="229766"/>
            <a:chExt cx="3051578" cy="588020"/>
          </a:xfrm>
        </p:grpSpPr>
        <p:sp>
          <p:nvSpPr>
            <p:cNvPr id="15" name="14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r>
                <a:rPr lang="el-GR" sz="2000" dirty="0" smtClean="0"/>
                <a:t>για κάθε </a:t>
              </a:r>
              <a:r>
                <a:rPr lang="el-GR" sz="2000" b="1" dirty="0" smtClean="0"/>
                <a:t>μη επιλέξιμη κινητικότητα</a:t>
              </a:r>
              <a:r>
                <a:rPr lang="el-GR" sz="2000" dirty="0" smtClean="0"/>
                <a:t> γίνεται ανάκτηση των ποσών για όλες τις κατηγορίες προϋπολογισμού</a:t>
              </a:r>
              <a:endParaRPr lang="el-GR" sz="2000" dirty="0"/>
            </a:p>
          </p:txBody>
        </p: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8032" y="2852936"/>
            <a:ext cx="7772400" cy="1224136"/>
          </a:xfrm>
        </p:spPr>
        <p:txBody>
          <a:bodyPr>
            <a:noAutofit/>
          </a:bodyPr>
          <a:lstStyle/>
          <a:p>
            <a:r>
              <a:rPr lang="el-GR" sz="4000" b="1" dirty="0">
                <a:solidFill>
                  <a:schemeClr val="tx2"/>
                </a:solidFill>
              </a:rPr>
              <a:t>Έλεγχοι και δικαιολογητικά</a:t>
            </a: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Tree>
    <p:extLst>
      <p:ext uri="{BB962C8B-B14F-4D97-AF65-F5344CB8AC3E}">
        <p14:creationId xmlns="" xmlns:p14="http://schemas.microsoft.com/office/powerpoint/2010/main" val="4133662081"/>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pic>
        <p:nvPicPr>
          <p:cNvPr id="22" name="21 - Εικόνα" descr="αρχείο λήψης.jpg"/>
          <p:cNvPicPr>
            <a:picLocks noChangeAspect="1"/>
          </p:cNvPicPr>
          <p:nvPr/>
        </p:nvPicPr>
        <p:blipFill>
          <a:blip r:embed="rId5" cstate="print"/>
          <a:stretch>
            <a:fillRect/>
          </a:stretch>
        </p:blipFill>
        <p:spPr>
          <a:xfrm>
            <a:off x="6372200" y="2391857"/>
            <a:ext cx="1925960" cy="1685215"/>
          </a:xfrm>
          <a:prstGeom prst="rect">
            <a:avLst/>
          </a:prstGeom>
        </p:spPr>
      </p:pic>
      <p:grpSp>
        <p:nvGrpSpPr>
          <p:cNvPr id="27" name="22 - Ομάδα"/>
          <p:cNvGrpSpPr/>
          <p:nvPr/>
        </p:nvGrpSpPr>
        <p:grpSpPr>
          <a:xfrm>
            <a:off x="971600" y="2924944"/>
            <a:ext cx="4968552" cy="576064"/>
            <a:chOff x="249820" y="-726721"/>
            <a:chExt cx="6772404" cy="1782179"/>
          </a:xfrm>
        </p:grpSpPr>
        <p:sp>
          <p:nvSpPr>
            <p:cNvPr id="28" name="27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9"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Τρεις κατηγορίες ελέγχων</a:t>
              </a:r>
              <a:endParaRPr lang="el-GR" sz="2000" dirty="0"/>
            </a:p>
          </p:txBody>
        </p:sp>
      </p:grpSp>
      <p:sp>
        <p:nvSpPr>
          <p:cNvPr id="30" name="29 - Έλλειψη"/>
          <p:cNvSpPr/>
          <p:nvPr/>
        </p:nvSpPr>
        <p:spPr>
          <a:xfrm>
            <a:off x="827584" y="4221088"/>
            <a:ext cx="1800200" cy="17281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Έλεγχος τελικής έκθεσης</a:t>
            </a:r>
            <a:r>
              <a:rPr lang="en-US" sz="1600" dirty="0" smtClean="0"/>
              <a:t> (Beneficiary Report)</a:t>
            </a:r>
            <a:endParaRPr lang="el-GR" sz="1600" dirty="0"/>
          </a:p>
        </p:txBody>
      </p:sp>
      <p:sp>
        <p:nvSpPr>
          <p:cNvPr id="31" name="30 - Έλλειψη"/>
          <p:cNvSpPr/>
          <p:nvPr/>
        </p:nvSpPr>
        <p:spPr>
          <a:xfrm>
            <a:off x="2555776" y="5085184"/>
            <a:ext cx="1800200" cy="165618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Έλεγχος δικαιολογητικών (</a:t>
            </a:r>
            <a:r>
              <a:rPr lang="en-US" sz="1600" dirty="0" smtClean="0"/>
              <a:t>Desk check)</a:t>
            </a:r>
            <a:endParaRPr lang="el-GR" sz="1600" dirty="0"/>
          </a:p>
        </p:txBody>
      </p:sp>
      <p:sp>
        <p:nvSpPr>
          <p:cNvPr id="32" name="31 - Έλλειψη"/>
          <p:cNvSpPr/>
          <p:nvPr/>
        </p:nvSpPr>
        <p:spPr>
          <a:xfrm>
            <a:off x="4355976" y="4149080"/>
            <a:ext cx="1800200" cy="18002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Επιτόπιος έλεγχος</a:t>
            </a:r>
            <a:r>
              <a:rPr lang="en-US" sz="1600" dirty="0" smtClean="0"/>
              <a:t> (On The </a:t>
            </a:r>
            <a:r>
              <a:rPr lang="en-US" sz="1600" dirty="0"/>
              <a:t>S</a:t>
            </a:r>
            <a:r>
              <a:rPr lang="en-US" sz="1600" dirty="0" smtClean="0"/>
              <a:t>pot)</a:t>
            </a:r>
            <a:endParaRPr lang="el-GR" sz="1600" dirty="0"/>
          </a:p>
        </p:txBody>
      </p:sp>
      <p:cxnSp>
        <p:nvCxnSpPr>
          <p:cNvPr id="34" name="33 - Ευθύγραμμο βέλος σύνδεσης"/>
          <p:cNvCxnSpPr/>
          <p:nvPr/>
        </p:nvCxnSpPr>
        <p:spPr>
          <a:xfrm flipV="1">
            <a:off x="6156176" y="4797152"/>
            <a:ext cx="1152128" cy="7200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36" name="35 - Ευθύγραμμο βέλος σύνδεσης"/>
          <p:cNvCxnSpPr/>
          <p:nvPr/>
        </p:nvCxnSpPr>
        <p:spPr>
          <a:xfrm>
            <a:off x="6084168" y="5445224"/>
            <a:ext cx="1008112" cy="50405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0" name="49 - Γωνιακή σύνδεση"/>
          <p:cNvCxnSpPr/>
          <p:nvPr/>
        </p:nvCxnSpPr>
        <p:spPr>
          <a:xfrm rot="5400000">
            <a:off x="1727684" y="3609020"/>
            <a:ext cx="648072" cy="576064"/>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52" name="51 - Γωνιακή σύνδεση"/>
          <p:cNvCxnSpPr/>
          <p:nvPr/>
        </p:nvCxnSpPr>
        <p:spPr>
          <a:xfrm rot="16200000" flipH="1">
            <a:off x="4716016" y="3645024"/>
            <a:ext cx="576064" cy="432048"/>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62" name="61 - Ευθύγραμμο βέλος σύνδεσης"/>
          <p:cNvCxnSpPr/>
          <p:nvPr/>
        </p:nvCxnSpPr>
        <p:spPr>
          <a:xfrm>
            <a:off x="3563888" y="3573016"/>
            <a:ext cx="0" cy="151216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66" name="65 - Έλλειψη"/>
          <p:cNvSpPr/>
          <p:nvPr/>
        </p:nvSpPr>
        <p:spPr>
          <a:xfrm>
            <a:off x="7308304" y="4149080"/>
            <a:ext cx="1440160" cy="12961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κατά τη διάρκεια της δράσης</a:t>
            </a:r>
            <a:endParaRPr lang="el-GR" sz="1600" dirty="0"/>
          </a:p>
        </p:txBody>
      </p:sp>
      <p:sp>
        <p:nvSpPr>
          <p:cNvPr id="67" name="66 - Έλλειψη"/>
          <p:cNvSpPr/>
          <p:nvPr/>
        </p:nvSpPr>
        <p:spPr>
          <a:xfrm>
            <a:off x="7092280" y="5472608"/>
            <a:ext cx="1440160" cy="13407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600" dirty="0" smtClean="0"/>
              <a:t>μετά το πέρας της δράση</a:t>
            </a:r>
            <a:endParaRPr lang="el-GR" sz="16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924944"/>
            <a:ext cx="3816424" cy="792088"/>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Έλεγχος τελικής έκθεσης</a:t>
              </a:r>
              <a:endParaRPr lang="el-GR" sz="2000" b="1" dirty="0"/>
            </a:p>
          </p:txBody>
        </p:sp>
      </p:grpSp>
      <p:grpSp>
        <p:nvGrpSpPr>
          <p:cNvPr id="7" name="22 - Ομάδα"/>
          <p:cNvGrpSpPr/>
          <p:nvPr/>
        </p:nvGrpSpPr>
        <p:grpSpPr>
          <a:xfrm>
            <a:off x="467544" y="4509120"/>
            <a:ext cx="7488832" cy="1944216"/>
            <a:chOff x="249820" y="-726721"/>
            <a:chExt cx="6772404" cy="1782179"/>
          </a:xfrm>
        </p:grpSpPr>
        <p:sp>
          <p:nvSpPr>
            <p:cNvPr id="13" name="12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Έλεγχος τελικής έκθεσης: </a:t>
              </a:r>
              <a:r>
                <a:rPr lang="el-GR" sz="2000" dirty="0" smtClean="0"/>
                <a:t>έλεγχος που διενεργείται από την Εθνική Μονάδα Συντονισμού κατά το στάδιο της τελικής έκθεσης στις εγκαταστάσεις της Εθνικής Μονάδας Συντονισμού, προκειμένου να καθορισθεί το τελικό ποσό της επιχορήγησης το οποίο δικαιούται ο δικαιούχος. Ο εν λόγω έλεγχος διενεργείται σε κάθε περίπτωση.</a:t>
              </a:r>
              <a:endParaRPr lang="el-GR" sz="2000" dirty="0"/>
            </a:p>
          </p:txBody>
        </p:sp>
      </p:grpSp>
      <p:pic>
        <p:nvPicPr>
          <p:cNvPr id="15" name="14 - Εικόνα" descr="Audit-Assurance.jpg"/>
          <p:cNvPicPr>
            <a:picLocks noChangeAspect="1"/>
          </p:cNvPicPr>
          <p:nvPr/>
        </p:nvPicPr>
        <p:blipFill>
          <a:blip r:embed="rId5" cstate="print"/>
          <a:stretch>
            <a:fillRect/>
          </a:stretch>
        </p:blipFill>
        <p:spPr>
          <a:xfrm>
            <a:off x="4422562" y="2564904"/>
            <a:ext cx="4541926" cy="1670298"/>
          </a:xfrm>
          <a:prstGeom prst="rect">
            <a:avLst/>
          </a:prstGeom>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179512" y="2780928"/>
            <a:ext cx="4032448" cy="936104"/>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Δικαιολογητικά ελέγχου τελικής έκθεσης</a:t>
              </a:r>
              <a:endParaRPr lang="el-GR" sz="2000" b="1" dirty="0"/>
            </a:p>
          </p:txBody>
        </p:sp>
      </p:grpSp>
      <p:grpSp>
        <p:nvGrpSpPr>
          <p:cNvPr id="7" name="22 - Ομάδα"/>
          <p:cNvGrpSpPr/>
          <p:nvPr/>
        </p:nvGrpSpPr>
        <p:grpSpPr>
          <a:xfrm>
            <a:off x="467544" y="4437112"/>
            <a:ext cx="7488832" cy="2160240"/>
            <a:chOff x="249820" y="-726721"/>
            <a:chExt cx="6772404" cy="1782179"/>
          </a:xfrm>
        </p:grpSpPr>
        <p:sp>
          <p:nvSpPr>
            <p:cNvPr id="13" name="12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endParaRPr lang="el-GR" sz="2000" dirty="0"/>
            </a:p>
          </p:txBody>
        </p:sp>
      </p:grpSp>
      <p:pic>
        <p:nvPicPr>
          <p:cNvPr id="15" name="14 - Εικόνα" descr="Audit-Assurance.jpg"/>
          <p:cNvPicPr>
            <a:picLocks noChangeAspect="1"/>
          </p:cNvPicPr>
          <p:nvPr/>
        </p:nvPicPr>
        <p:blipFill>
          <a:blip r:embed="rId5" cstate="print"/>
          <a:stretch>
            <a:fillRect/>
          </a:stretch>
        </p:blipFill>
        <p:spPr>
          <a:xfrm>
            <a:off x="4422562" y="2564904"/>
            <a:ext cx="4541926" cy="1670298"/>
          </a:xfrm>
          <a:prstGeom prst="rect">
            <a:avLst/>
          </a:prstGeom>
        </p:spPr>
      </p:pic>
      <p:sp>
        <p:nvSpPr>
          <p:cNvPr id="16" name="15 - TextBox"/>
          <p:cNvSpPr txBox="1"/>
          <p:nvPr/>
        </p:nvSpPr>
        <p:spPr>
          <a:xfrm>
            <a:off x="683568" y="4581128"/>
            <a:ext cx="7128792" cy="1754326"/>
          </a:xfrm>
          <a:prstGeom prst="rect">
            <a:avLst/>
          </a:prstGeom>
          <a:noFill/>
        </p:spPr>
        <p:txBody>
          <a:bodyPr wrap="square" rtlCol="0">
            <a:spAutoFit/>
          </a:bodyPr>
          <a:lstStyle/>
          <a:p>
            <a:pPr>
              <a:buFont typeface="Arial" pitchFamily="34" charset="0"/>
              <a:buChar char="•"/>
            </a:pPr>
            <a:r>
              <a:rPr lang="el-GR" dirty="0" smtClean="0"/>
              <a:t> Υπεύθυνη δήλωση της Τελικής Έκθεσης υπογεγραμμένη από το νόμιμο εκπρόσωπο και με σφραγίδα του δικαιούχου φορέα.</a:t>
            </a:r>
          </a:p>
          <a:p>
            <a:endParaRPr lang="el-GR" dirty="0" smtClean="0"/>
          </a:p>
          <a:p>
            <a:pPr>
              <a:buFont typeface="Arial" pitchFamily="34" charset="0"/>
              <a:buChar char="•"/>
            </a:pPr>
            <a:r>
              <a:rPr lang="el-GR" dirty="0" smtClean="0"/>
              <a:t> Αναλυτικό πρόγραμμα για την κάθε δραστηριότητα επιμόρφωσης που έλαβε χώρα στο εξωτερικό υπογεγραμμένο από το νόμιμο εκπρόσωπο του δικαιούχου.</a:t>
            </a:r>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179512" y="2780928"/>
            <a:ext cx="4032448" cy="936104"/>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Δικαιολογητικά ελέγχου τελικής έκθεσης</a:t>
              </a:r>
              <a:endParaRPr lang="el-GR" sz="2000" b="1" dirty="0"/>
            </a:p>
          </p:txBody>
        </p:sp>
      </p:grpSp>
      <p:grpSp>
        <p:nvGrpSpPr>
          <p:cNvPr id="7" name="22 - Ομάδα"/>
          <p:cNvGrpSpPr/>
          <p:nvPr/>
        </p:nvGrpSpPr>
        <p:grpSpPr>
          <a:xfrm>
            <a:off x="467544" y="4293096"/>
            <a:ext cx="7776864" cy="2376264"/>
            <a:chOff x="249820" y="-726721"/>
            <a:chExt cx="6772404" cy="1782179"/>
          </a:xfrm>
        </p:grpSpPr>
        <p:sp>
          <p:nvSpPr>
            <p:cNvPr id="13" name="12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endParaRPr lang="el-GR" sz="2000" dirty="0"/>
            </a:p>
          </p:txBody>
        </p:sp>
      </p:grpSp>
      <p:pic>
        <p:nvPicPr>
          <p:cNvPr id="15" name="14 - Εικόνα" descr="Audit-Assurance.jpg"/>
          <p:cNvPicPr>
            <a:picLocks noChangeAspect="1"/>
          </p:cNvPicPr>
          <p:nvPr/>
        </p:nvPicPr>
        <p:blipFill>
          <a:blip r:embed="rId5" cstate="print"/>
          <a:stretch>
            <a:fillRect/>
          </a:stretch>
        </p:blipFill>
        <p:spPr>
          <a:xfrm>
            <a:off x="4422562" y="2564904"/>
            <a:ext cx="4541926" cy="1670298"/>
          </a:xfrm>
          <a:prstGeom prst="rect">
            <a:avLst/>
          </a:prstGeom>
        </p:spPr>
      </p:pic>
      <p:sp>
        <p:nvSpPr>
          <p:cNvPr id="16" name="15 - TextBox"/>
          <p:cNvSpPr txBox="1"/>
          <p:nvPr/>
        </p:nvSpPr>
        <p:spPr>
          <a:xfrm>
            <a:off x="683568" y="4509120"/>
            <a:ext cx="7488832" cy="2031325"/>
          </a:xfrm>
          <a:prstGeom prst="rect">
            <a:avLst/>
          </a:prstGeom>
          <a:noFill/>
        </p:spPr>
        <p:txBody>
          <a:bodyPr wrap="square" rtlCol="0">
            <a:spAutoFit/>
          </a:bodyPr>
          <a:lstStyle/>
          <a:p>
            <a:pPr>
              <a:buFont typeface="Arial" pitchFamily="34" charset="0"/>
              <a:buChar char="•"/>
            </a:pPr>
            <a:r>
              <a:rPr lang="el-GR" dirty="0" smtClean="0"/>
              <a:t> Αντίγραφο πρακτικού του συλλόγου διδασκόντων όπου αναγράφονται ονομαστικά τα μέλη του εκπαιδευτικού προσωπικού που επελέγησαν για να συμμετέχουν στις δραστηριότητες κινητικότητας καθώς και η ειδικότητά τους (π.χ. ΠΕ 02 ή φιλόλογος).</a:t>
            </a:r>
          </a:p>
          <a:p>
            <a:endParaRPr lang="el-GR" dirty="0" smtClean="0"/>
          </a:p>
          <a:p>
            <a:pPr>
              <a:buFont typeface="Arial" pitchFamily="34" charset="0"/>
              <a:buChar char="•"/>
            </a:pPr>
            <a:r>
              <a:rPr lang="el-GR" dirty="0" smtClean="0"/>
              <a:t> Αντίγραφα των βεβαιώσεων συμμετοχής που έλαβαν οι εκπαιδευτικοί από τον/τους φορέα/φορείς παροχής επιμόρφωσης.</a:t>
            </a:r>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708920"/>
            <a:ext cx="3816424" cy="792088"/>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Έλεγχος δικαιολογητικών</a:t>
              </a:r>
              <a:endParaRPr lang="el-GR" sz="2000" b="1" dirty="0"/>
            </a:p>
          </p:txBody>
        </p:sp>
      </p:grpSp>
      <p:grpSp>
        <p:nvGrpSpPr>
          <p:cNvPr id="7" name="22 - Ομάδα"/>
          <p:cNvGrpSpPr/>
          <p:nvPr/>
        </p:nvGrpSpPr>
        <p:grpSpPr>
          <a:xfrm>
            <a:off x="288032" y="4221088"/>
            <a:ext cx="8244408" cy="2537520"/>
            <a:chOff x="249820" y="-812582"/>
            <a:chExt cx="6772404" cy="1782179"/>
          </a:xfrm>
        </p:grpSpPr>
        <p:sp>
          <p:nvSpPr>
            <p:cNvPr id="13" name="12 - Στρογγυλεμένο ορθογώνιο"/>
            <p:cNvSpPr/>
            <p:nvPr/>
          </p:nvSpPr>
          <p:spPr>
            <a:xfrm>
              <a:off x="249820" y="-812582"/>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339700" y="-673711"/>
              <a:ext cx="6682524" cy="153115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Έλεγχος δικαιολογητικών: </a:t>
              </a:r>
              <a:r>
                <a:rPr lang="el-GR" sz="2000" dirty="0" smtClean="0"/>
                <a:t>ενδελεχής έλεγχος των δικαιολογητικών, ο οποίος πραγματοποιείται στις εγκαταστάσεις της Εθνικής Μονάδας Συντονισμού. Ο εν λόγω έλεγχος διενεργείται συνήθως κατά το στάδιο της τελικής έκθεσης ή μετά από το στάδιο αυτό, αν η Σύμβαση συμπεριλαμβάνεται στο δείγμα για τη διενέργεια ελέγχου δικαιολογητικών που απαιτείται από την Ευρωπαϊκή Επιτροπή, ή αν η Εθνική Μονάδα Συντονισμού συμπεριέλαβε τη Σύμβαση στο πλαίσιο της διενέργειας στοχευμένου ελέγχου δικαιολογητικών βάσει σχετικής εκτίμησης κινδύνου.</a:t>
              </a:r>
              <a:endParaRPr lang="el-GR" sz="2000" dirty="0"/>
            </a:p>
          </p:txBody>
        </p:sp>
      </p:grpSp>
      <p:pic>
        <p:nvPicPr>
          <p:cNvPr id="15" name="14 - Εικόνα" descr="Audit-Assurance.jpg"/>
          <p:cNvPicPr>
            <a:picLocks noChangeAspect="1"/>
          </p:cNvPicPr>
          <p:nvPr/>
        </p:nvPicPr>
        <p:blipFill>
          <a:blip r:embed="rId5" cstate="print"/>
          <a:stretch>
            <a:fillRect/>
          </a:stretch>
        </p:blipFill>
        <p:spPr>
          <a:xfrm>
            <a:off x="4422562" y="2420888"/>
            <a:ext cx="4541926" cy="1670298"/>
          </a:xfrm>
          <a:prstGeom prst="rect">
            <a:avLst/>
          </a:prstGeom>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196753"/>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1988840"/>
            <a:ext cx="7848872" cy="792088"/>
            <a:chOff x="249820" y="-1698817"/>
            <a:chExt cx="6772404" cy="1782178"/>
          </a:xfrm>
        </p:grpSpPr>
        <p:sp>
          <p:nvSpPr>
            <p:cNvPr id="24" name="23 - Στρογγυλεμένο ορθογώνιο"/>
            <p:cNvSpPr/>
            <p:nvPr/>
          </p:nvSpPr>
          <p:spPr>
            <a:xfrm>
              <a:off x="249820" y="-1698817"/>
              <a:ext cx="6772403" cy="1782178"/>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1536801"/>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Δικαιολογητικά ελέγχου δικαιολογητικών</a:t>
              </a:r>
              <a:endParaRPr lang="el-GR" sz="2000" b="1" dirty="0"/>
            </a:p>
          </p:txBody>
        </p:sp>
      </p:grpSp>
      <p:graphicFrame>
        <p:nvGraphicFramePr>
          <p:cNvPr id="16" name="15 - Πίνακας"/>
          <p:cNvGraphicFramePr>
            <a:graphicFrameLocks noGrp="1"/>
          </p:cNvGraphicFramePr>
          <p:nvPr/>
        </p:nvGraphicFramePr>
        <p:xfrm>
          <a:off x="107504" y="2852936"/>
          <a:ext cx="8928992" cy="3888432"/>
        </p:xfrm>
        <a:graphic>
          <a:graphicData uri="http://schemas.openxmlformats.org/drawingml/2006/table">
            <a:tbl>
              <a:tblPr/>
              <a:tblGrid>
                <a:gridCol w="1296144"/>
                <a:gridCol w="7632848"/>
              </a:tblGrid>
              <a:tr h="762132">
                <a:tc>
                  <a:txBody>
                    <a:bodyPr/>
                    <a:lstStyle/>
                    <a:p>
                      <a:pPr algn="ctr">
                        <a:lnSpc>
                          <a:spcPct val="150000"/>
                        </a:lnSpc>
                        <a:spcAft>
                          <a:spcPts val="0"/>
                        </a:spcAft>
                      </a:pPr>
                      <a:r>
                        <a:rPr lang="el-GR" sz="1600" b="1" dirty="0">
                          <a:solidFill>
                            <a:srgbClr val="FFFFFF"/>
                          </a:solidFill>
                          <a:latin typeface="Calibri"/>
                          <a:ea typeface="Times New Roman"/>
                          <a:cs typeface="Times New Roman"/>
                        </a:rPr>
                        <a:t>Κατηγορία δαπάνης</a:t>
                      </a:r>
                      <a:endParaRPr lang="el-GR" sz="1600" dirty="0">
                        <a:latin typeface="Calibri"/>
                        <a:ea typeface="Calibri"/>
                        <a:cs typeface="Times New Roman"/>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algn="ctr">
                        <a:lnSpc>
                          <a:spcPct val="150000"/>
                        </a:lnSpc>
                        <a:spcAft>
                          <a:spcPts val="0"/>
                        </a:spcAft>
                      </a:pPr>
                      <a:r>
                        <a:rPr lang="el-GR" sz="1600" b="1" dirty="0">
                          <a:solidFill>
                            <a:srgbClr val="FFFFFF"/>
                          </a:solidFill>
                          <a:latin typeface="Calibri"/>
                          <a:ea typeface="Times New Roman"/>
                          <a:cs typeface="Times New Roman"/>
                        </a:rPr>
                        <a:t>Παραστατικά</a:t>
                      </a:r>
                      <a:endParaRPr lang="el-GR" sz="1600" dirty="0">
                        <a:latin typeface="Calibri"/>
                        <a:ea typeface="Calibri"/>
                        <a:cs typeface="Times New Roman"/>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r>
              <a:tr h="3126300">
                <a:tc>
                  <a:txBody>
                    <a:bodyPr/>
                    <a:lstStyle/>
                    <a:p>
                      <a:pPr algn="just">
                        <a:lnSpc>
                          <a:spcPct val="115000"/>
                        </a:lnSpc>
                        <a:spcAft>
                          <a:spcPts val="0"/>
                        </a:spcAft>
                      </a:pPr>
                      <a:r>
                        <a:rPr lang="el-GR" sz="1600" b="1" kern="150" dirty="0">
                          <a:solidFill>
                            <a:srgbClr val="1F497D"/>
                          </a:solidFill>
                          <a:latin typeface="Calibri"/>
                          <a:ea typeface="SimSun"/>
                          <a:cs typeface="Tahoma"/>
                        </a:rPr>
                        <a:t>Δαπάνες Ταξιδιού</a:t>
                      </a:r>
                      <a:endParaRPr lang="el-GR" sz="1600" dirty="0">
                        <a:latin typeface="Calibri"/>
                        <a:ea typeface="Calibri"/>
                        <a:cs typeface="Times New Roman"/>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l-GR" sz="1600" kern="150" dirty="0">
                          <a:latin typeface="Calibri"/>
                          <a:ea typeface="Calibri"/>
                          <a:cs typeface="Tahoma"/>
                        </a:rPr>
                        <a:t>Τελική έκθεση.</a:t>
                      </a:r>
                      <a:endParaRPr lang="el-GR" sz="1600" dirty="0">
                        <a:latin typeface="Calibri"/>
                        <a:ea typeface="Calibri"/>
                        <a:cs typeface="Tahoma"/>
                      </a:endParaRPr>
                    </a:p>
                    <a:p>
                      <a:pPr marL="342900" lvl="0" indent="-342900" algn="just">
                        <a:lnSpc>
                          <a:spcPct val="115000"/>
                        </a:lnSpc>
                        <a:spcAft>
                          <a:spcPts val="0"/>
                        </a:spcAft>
                        <a:buFont typeface="Calibri"/>
                        <a:buChar char="-"/>
                      </a:pPr>
                      <a:r>
                        <a:rPr lang="el-GR" sz="1600" kern="150" dirty="0">
                          <a:latin typeface="Calibri"/>
                          <a:ea typeface="Calibri"/>
                          <a:cs typeface="Tahoma"/>
                        </a:rPr>
                        <a:t>Αποδεικτικό συμμετοχής στη δραστηριότητα που πραγματοποιήθηκε στο εξωτερικό υπό μορφή βεβαίωσης ή παραστατικού που εκδίδεται και υπογράφεται από τον οργανισμό υποδοχής, στο οποίο αναγράφεται το ονοματεπώνυμο του συμμετέχοντα, το αντικείμενο της δραστηριότητας που πραγματοποιήθηκε στο εξωτερικό, καθώς και η ημερομηνία έναρξης και λήξης της εν λόγω δραστηριότητας.</a:t>
                      </a:r>
                      <a:endParaRPr lang="el-GR" sz="1600" dirty="0">
                        <a:latin typeface="Calibri"/>
                        <a:ea typeface="Calibri"/>
                        <a:cs typeface="Tahoma"/>
                      </a:endParaRPr>
                    </a:p>
                    <a:p>
                      <a:pPr marL="342900" lvl="0" indent="-342900" algn="just">
                        <a:lnSpc>
                          <a:spcPct val="115000"/>
                        </a:lnSpc>
                        <a:spcAft>
                          <a:spcPts val="0"/>
                        </a:spcAft>
                        <a:buFont typeface="Calibri"/>
                        <a:buChar char="-"/>
                      </a:pPr>
                      <a:r>
                        <a:rPr lang="el-GR" sz="1600" kern="150" dirty="0">
                          <a:latin typeface="Calibri"/>
                          <a:ea typeface="Calibri"/>
                          <a:cs typeface="Tahoma"/>
                        </a:rPr>
                        <a:t>Για μετακίνηση από τόπο διαφορετικό από τον τόπο στον οποίο βρίσκεται ο οργανισμός αποστολής ή/και για μετακίνηση σε τόπο διαφορετικό από τον τόπο στον οποίο βρίσκεται ο οργανισμός υποδοχής, η διαδρομή μετακίνησης που πραγματοποιήθηκε τεκμηριώνεται μέσω εισιτηρίων ή λοιπών αποδείξεων στις οποίες θα αναγράφεται ο τόπος αναχώρησης και ο τόπος μετάβασης π.χ. </a:t>
                      </a:r>
                      <a:r>
                        <a:rPr lang="en-US" sz="1600" kern="150" dirty="0">
                          <a:latin typeface="Calibri"/>
                          <a:ea typeface="Calibri"/>
                          <a:cs typeface="Tahoma"/>
                        </a:rPr>
                        <a:t>boarding cards</a:t>
                      </a:r>
                      <a:r>
                        <a:rPr lang="el-GR" sz="1600" kern="150" dirty="0">
                          <a:latin typeface="Calibri"/>
                          <a:ea typeface="Calibri"/>
                          <a:cs typeface="Tahoma"/>
                        </a:rPr>
                        <a:t>.</a:t>
                      </a:r>
                      <a:endParaRPr lang="el-GR" sz="1600" dirty="0">
                        <a:latin typeface="Calibri"/>
                        <a:ea typeface="Calibri"/>
                        <a:cs typeface="Tahoma"/>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9" name="22 - Ομάδα"/>
          <p:cNvGrpSpPr/>
          <p:nvPr/>
        </p:nvGrpSpPr>
        <p:grpSpPr>
          <a:xfrm>
            <a:off x="971600" y="2996952"/>
            <a:ext cx="5400600" cy="1368152"/>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Προχρηματοδότηση </a:t>
              </a:r>
              <a:r>
                <a:rPr lang="el-GR" sz="2000" b="1" dirty="0" smtClean="0"/>
                <a:t>80%  </a:t>
              </a:r>
              <a:r>
                <a:rPr lang="el-GR" sz="2000" dirty="0" smtClean="0"/>
                <a:t>του</a:t>
              </a:r>
              <a:r>
                <a:rPr lang="el-GR" sz="2000" b="1" dirty="0" smtClean="0"/>
                <a:t> </a:t>
              </a:r>
              <a:r>
                <a:rPr lang="el-GR" sz="2000" dirty="0" smtClean="0"/>
                <a:t>ανώτατου συνολικού ποσού επιχορήγησης εντός </a:t>
              </a:r>
              <a:r>
                <a:rPr lang="el-GR" sz="2000" b="1" dirty="0" smtClean="0"/>
                <a:t>30 ήμερων </a:t>
              </a:r>
              <a:r>
                <a:rPr lang="el-GR" sz="2000" dirty="0" smtClean="0"/>
                <a:t>από τη θέση σε ισχύ της σύμβασης.</a:t>
              </a:r>
              <a:endParaRPr lang="el-GR" sz="2000" dirty="0"/>
            </a:p>
          </p:txBody>
        </p:sp>
      </p:grpSp>
      <p:grpSp>
        <p:nvGrpSpPr>
          <p:cNvPr id="12" name="22 - Ομάδα"/>
          <p:cNvGrpSpPr/>
          <p:nvPr/>
        </p:nvGrpSpPr>
        <p:grpSpPr>
          <a:xfrm>
            <a:off x="1979712" y="4856909"/>
            <a:ext cx="6192688" cy="1072421"/>
            <a:chOff x="0" y="80494"/>
            <a:chExt cx="8105554" cy="940400"/>
          </a:xfrm>
        </p:grpSpPr>
        <p:sp>
          <p:nvSpPr>
            <p:cNvPr id="13" name="12 - Στρογγυλεμένο ορθογώνιο"/>
            <p:cNvSpPr/>
            <p:nvPr/>
          </p:nvSpPr>
          <p:spPr>
            <a:xfrm>
              <a:off x="0" y="141055"/>
              <a:ext cx="8105554" cy="87983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Καταβολή του υπολοίπου επιχορήγησης </a:t>
              </a:r>
              <a:r>
                <a:rPr lang="el-GR" sz="2000" b="1" dirty="0" smtClean="0"/>
                <a:t>εντός 60 ήμερων </a:t>
              </a:r>
              <a:r>
                <a:rPr lang="el-GR" sz="2000" dirty="0" smtClean="0"/>
                <a:t>από τη λήψη των δικαιολογητικών της τελικής έκθεσης.</a:t>
              </a:r>
              <a:endParaRPr lang="el-GR" sz="2000" dirty="0"/>
            </a:p>
          </p:txBody>
        </p:sp>
      </p:grpSp>
      <p:pic>
        <p:nvPicPr>
          <p:cNvPr id="15" name="7 - Εικόνα" descr="Series-A-Funding.jpg"/>
          <p:cNvPicPr>
            <a:picLocks noChangeAspect="1"/>
          </p:cNvPicPr>
          <p:nvPr/>
        </p:nvPicPr>
        <p:blipFill>
          <a:blip r:embed="rId5" cstate="print"/>
          <a:stretch>
            <a:fillRect/>
          </a:stretch>
        </p:blipFill>
        <p:spPr>
          <a:xfrm>
            <a:off x="7020272" y="2276872"/>
            <a:ext cx="1872208" cy="1872208"/>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196753"/>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132856"/>
            <a:ext cx="7848872" cy="792088"/>
            <a:chOff x="249820" y="-1698817"/>
            <a:chExt cx="6772404" cy="1782178"/>
          </a:xfrm>
        </p:grpSpPr>
        <p:sp>
          <p:nvSpPr>
            <p:cNvPr id="24" name="23 - Στρογγυλεμένο ορθογώνιο"/>
            <p:cNvSpPr/>
            <p:nvPr/>
          </p:nvSpPr>
          <p:spPr>
            <a:xfrm>
              <a:off x="249820" y="-1698817"/>
              <a:ext cx="6772403" cy="1782178"/>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1536801"/>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Δικαιολογητικά ελέγχου δικαιολογητικών</a:t>
              </a:r>
              <a:endParaRPr lang="el-GR" sz="2000" b="1" dirty="0"/>
            </a:p>
          </p:txBody>
        </p:sp>
      </p:grpSp>
      <p:graphicFrame>
        <p:nvGraphicFramePr>
          <p:cNvPr id="16" name="15 - Πίνακας"/>
          <p:cNvGraphicFramePr>
            <a:graphicFrameLocks noGrp="1"/>
          </p:cNvGraphicFramePr>
          <p:nvPr/>
        </p:nvGraphicFramePr>
        <p:xfrm>
          <a:off x="107504" y="3068960"/>
          <a:ext cx="8928992" cy="3528392"/>
        </p:xfrm>
        <a:graphic>
          <a:graphicData uri="http://schemas.openxmlformats.org/drawingml/2006/table">
            <a:tbl>
              <a:tblPr/>
              <a:tblGrid>
                <a:gridCol w="1512168"/>
                <a:gridCol w="7416824"/>
              </a:tblGrid>
              <a:tr h="779228">
                <a:tc>
                  <a:txBody>
                    <a:bodyPr/>
                    <a:lstStyle/>
                    <a:p>
                      <a:pPr algn="ctr">
                        <a:lnSpc>
                          <a:spcPct val="150000"/>
                        </a:lnSpc>
                        <a:spcAft>
                          <a:spcPts val="0"/>
                        </a:spcAft>
                      </a:pPr>
                      <a:r>
                        <a:rPr lang="el-GR" sz="1600" b="1" dirty="0">
                          <a:solidFill>
                            <a:srgbClr val="FFFFFF"/>
                          </a:solidFill>
                          <a:latin typeface="Calibri"/>
                          <a:ea typeface="Times New Roman"/>
                          <a:cs typeface="Times New Roman"/>
                        </a:rPr>
                        <a:t>Κατηγορία δαπάνης</a:t>
                      </a:r>
                      <a:endParaRPr lang="el-GR" sz="1600" dirty="0">
                        <a:latin typeface="Calibri"/>
                        <a:ea typeface="Calibri"/>
                        <a:cs typeface="Times New Roman"/>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algn="ctr">
                        <a:lnSpc>
                          <a:spcPct val="150000"/>
                        </a:lnSpc>
                        <a:spcAft>
                          <a:spcPts val="0"/>
                        </a:spcAft>
                      </a:pPr>
                      <a:r>
                        <a:rPr lang="el-GR" sz="1600" b="1" dirty="0">
                          <a:solidFill>
                            <a:srgbClr val="FFFFFF"/>
                          </a:solidFill>
                          <a:latin typeface="Calibri"/>
                          <a:ea typeface="Times New Roman"/>
                          <a:cs typeface="Times New Roman"/>
                        </a:rPr>
                        <a:t>Παραστατικά</a:t>
                      </a:r>
                      <a:endParaRPr lang="el-GR" sz="1600" dirty="0">
                        <a:latin typeface="Calibri"/>
                        <a:ea typeface="Calibri"/>
                        <a:cs typeface="Times New Roman"/>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r>
              <a:tr h="2749164">
                <a:tc>
                  <a:txBody>
                    <a:bodyPr/>
                    <a:lstStyle/>
                    <a:p>
                      <a:pPr algn="just">
                        <a:lnSpc>
                          <a:spcPct val="115000"/>
                        </a:lnSpc>
                        <a:spcAft>
                          <a:spcPts val="0"/>
                        </a:spcAft>
                      </a:pPr>
                      <a:r>
                        <a:rPr lang="el-GR" sz="1600" b="1">
                          <a:solidFill>
                            <a:srgbClr val="1F497D"/>
                          </a:solidFill>
                          <a:latin typeface="Calibri"/>
                          <a:ea typeface="Times New Roman"/>
                          <a:cs typeface="Times New Roman"/>
                        </a:rPr>
                        <a:t>Ατομικές δαπάνες</a:t>
                      </a:r>
                      <a:endParaRPr lang="el-G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l-GR" sz="1600" kern="150" dirty="0">
                          <a:latin typeface="Calibri"/>
                          <a:ea typeface="Calibri"/>
                          <a:cs typeface="Tahoma"/>
                        </a:rPr>
                        <a:t>Τελική έκθεση.</a:t>
                      </a:r>
                      <a:endParaRPr lang="el-GR" sz="1600" dirty="0">
                        <a:latin typeface="Calibri"/>
                        <a:ea typeface="Calibri"/>
                        <a:cs typeface="Tahoma"/>
                      </a:endParaRPr>
                    </a:p>
                    <a:p>
                      <a:pPr marL="342900" lvl="0" indent="-342900" algn="just">
                        <a:lnSpc>
                          <a:spcPct val="115000"/>
                        </a:lnSpc>
                        <a:spcAft>
                          <a:spcPts val="0"/>
                        </a:spcAft>
                        <a:buFont typeface="Calibri"/>
                        <a:buChar char="-"/>
                      </a:pPr>
                      <a:r>
                        <a:rPr lang="el-GR" sz="1600" kern="150" dirty="0">
                          <a:latin typeface="Calibri"/>
                          <a:ea typeface="Calibri"/>
                          <a:cs typeface="Tahoma"/>
                        </a:rPr>
                        <a:t>Αποδεικτικό συμμετοχής στη δραστηριότητα που πραγματοποιήθηκε στο εξωτερικό υπό μορφή βεβαίωσης ή παραστατικού που εκδίδεται και υπογράφεται από τον οργανισμό υποδοχής, στο οποίο αναγράφεται το ονοματεπώνυμο του συμμετέχοντα, το αντικείμενο της δραστηριότητας που πραγματοποιήθηκε στο εξωτερικό, καθώς και η ημερομηνία έναρξης και λήξης της εν λόγω δραστηριότητας.</a:t>
                      </a:r>
                      <a:endParaRPr lang="el-GR" sz="1600" dirty="0">
                        <a:latin typeface="Calibri"/>
                        <a:ea typeface="Calibri"/>
                        <a:cs typeface="Tahoma"/>
                      </a:endParaRPr>
                    </a:p>
                    <a:p>
                      <a:pPr marL="342900" lvl="0" indent="-342900" algn="just">
                        <a:lnSpc>
                          <a:spcPct val="115000"/>
                        </a:lnSpc>
                        <a:spcAft>
                          <a:spcPts val="0"/>
                        </a:spcAft>
                        <a:buFont typeface="Calibri"/>
                        <a:buChar char="-"/>
                      </a:pPr>
                      <a:r>
                        <a:rPr lang="el-GR" sz="1600" kern="150" dirty="0">
                          <a:latin typeface="Calibri"/>
                          <a:ea typeface="Calibri"/>
                          <a:cs typeface="Tahoma"/>
                        </a:rPr>
                        <a:t>Απόδειξη παραλαβής του χρηματικού ποσού από κάθε μετακινούμενο.</a:t>
                      </a:r>
                      <a:endParaRPr lang="el-GR" sz="1600" dirty="0">
                        <a:latin typeface="Calibri"/>
                        <a:ea typeface="Calibri"/>
                        <a:cs typeface="Tahoma"/>
                      </a:endParaRPr>
                    </a:p>
                    <a:p>
                      <a:pPr marL="342900" lvl="0" indent="-342900" algn="just">
                        <a:lnSpc>
                          <a:spcPct val="115000"/>
                        </a:lnSpc>
                        <a:spcAft>
                          <a:spcPts val="0"/>
                        </a:spcAft>
                        <a:buFont typeface="Calibri"/>
                        <a:buChar char="-"/>
                      </a:pPr>
                      <a:r>
                        <a:rPr lang="el-GR" sz="1600" kern="150" dirty="0">
                          <a:latin typeface="Calibri"/>
                          <a:ea typeface="Calibri"/>
                          <a:cs typeface="Tahoma"/>
                        </a:rPr>
                        <a:t>Υπογεγραμμένη σύμβαση κινητικότητας με τους μετακινούμενους.</a:t>
                      </a:r>
                      <a:endParaRPr lang="el-GR" sz="1600" dirty="0">
                        <a:latin typeface="Calibri"/>
                        <a:ea typeface="Calibri"/>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196753"/>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132856"/>
            <a:ext cx="7848872" cy="792088"/>
            <a:chOff x="249820" y="-1698817"/>
            <a:chExt cx="6772404" cy="1782178"/>
          </a:xfrm>
        </p:grpSpPr>
        <p:sp>
          <p:nvSpPr>
            <p:cNvPr id="24" name="23 - Στρογγυλεμένο ορθογώνιο"/>
            <p:cNvSpPr/>
            <p:nvPr/>
          </p:nvSpPr>
          <p:spPr>
            <a:xfrm>
              <a:off x="249820" y="-1698817"/>
              <a:ext cx="6772403" cy="1782178"/>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1536801"/>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Δικαιολογητικά ελέγχου δικαιολογητικών</a:t>
              </a:r>
              <a:endParaRPr lang="el-GR" sz="2000" b="1" dirty="0"/>
            </a:p>
          </p:txBody>
        </p:sp>
      </p:grpSp>
      <p:graphicFrame>
        <p:nvGraphicFramePr>
          <p:cNvPr id="16" name="15 - Πίνακας"/>
          <p:cNvGraphicFramePr>
            <a:graphicFrameLocks noGrp="1"/>
          </p:cNvGraphicFramePr>
          <p:nvPr/>
        </p:nvGraphicFramePr>
        <p:xfrm>
          <a:off x="107504" y="3068960"/>
          <a:ext cx="8928992" cy="3583388"/>
        </p:xfrm>
        <a:graphic>
          <a:graphicData uri="http://schemas.openxmlformats.org/drawingml/2006/table">
            <a:tbl>
              <a:tblPr/>
              <a:tblGrid>
                <a:gridCol w="1512168"/>
                <a:gridCol w="7416824"/>
              </a:tblGrid>
              <a:tr h="779228">
                <a:tc>
                  <a:txBody>
                    <a:bodyPr/>
                    <a:lstStyle/>
                    <a:p>
                      <a:pPr algn="ctr">
                        <a:lnSpc>
                          <a:spcPct val="150000"/>
                        </a:lnSpc>
                        <a:spcAft>
                          <a:spcPts val="0"/>
                        </a:spcAft>
                      </a:pPr>
                      <a:r>
                        <a:rPr lang="el-GR" sz="1600" b="1" dirty="0">
                          <a:solidFill>
                            <a:srgbClr val="FFFFFF"/>
                          </a:solidFill>
                          <a:latin typeface="Calibri"/>
                          <a:ea typeface="Times New Roman"/>
                          <a:cs typeface="Times New Roman"/>
                        </a:rPr>
                        <a:t>Κατηγορία δαπάνης</a:t>
                      </a:r>
                      <a:endParaRPr lang="el-GR" sz="1600" dirty="0">
                        <a:latin typeface="Calibri"/>
                        <a:ea typeface="Calibri"/>
                        <a:cs typeface="Times New Roman"/>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algn="ctr">
                        <a:lnSpc>
                          <a:spcPct val="150000"/>
                        </a:lnSpc>
                        <a:spcAft>
                          <a:spcPts val="0"/>
                        </a:spcAft>
                      </a:pPr>
                      <a:r>
                        <a:rPr lang="el-GR" sz="1600" b="1" dirty="0">
                          <a:solidFill>
                            <a:srgbClr val="FFFFFF"/>
                          </a:solidFill>
                          <a:latin typeface="Calibri"/>
                          <a:ea typeface="Times New Roman"/>
                          <a:cs typeface="Times New Roman"/>
                        </a:rPr>
                        <a:t>Παραστατικά</a:t>
                      </a:r>
                      <a:endParaRPr lang="el-GR" sz="1600" dirty="0">
                        <a:latin typeface="Calibri"/>
                        <a:ea typeface="Calibri"/>
                        <a:cs typeface="Times New Roman"/>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r>
              <a:tr h="2749164">
                <a:tc>
                  <a:txBody>
                    <a:bodyPr/>
                    <a:lstStyle/>
                    <a:p>
                      <a:pPr algn="just">
                        <a:lnSpc>
                          <a:spcPct val="115000"/>
                        </a:lnSpc>
                        <a:spcAft>
                          <a:spcPts val="0"/>
                        </a:spcAft>
                      </a:pPr>
                      <a:r>
                        <a:rPr lang="el-GR" sz="1600" b="1">
                          <a:solidFill>
                            <a:srgbClr val="1F497D"/>
                          </a:solidFill>
                          <a:latin typeface="Calibri"/>
                          <a:ea typeface="Times New Roman"/>
                          <a:cs typeface="Times New Roman"/>
                        </a:rPr>
                        <a:t>Οργανωτικές δαπάνες</a:t>
                      </a:r>
                      <a:endParaRPr lang="el-G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l-GR" sz="1600" kern="150" dirty="0">
                          <a:latin typeface="Calibri"/>
                          <a:ea typeface="Calibri"/>
                          <a:cs typeface="Tahoma"/>
                        </a:rPr>
                        <a:t>Τελική έκθεση.</a:t>
                      </a:r>
                      <a:endParaRPr lang="el-GR" sz="1600" dirty="0">
                        <a:latin typeface="Calibri"/>
                        <a:ea typeface="Calibri"/>
                        <a:cs typeface="Tahoma"/>
                      </a:endParaRPr>
                    </a:p>
                    <a:p>
                      <a:pPr marL="342900" lvl="0" indent="-342900" algn="just">
                        <a:lnSpc>
                          <a:spcPct val="115000"/>
                        </a:lnSpc>
                        <a:spcAft>
                          <a:spcPts val="0"/>
                        </a:spcAft>
                        <a:buFont typeface="Calibri"/>
                        <a:buChar char="-"/>
                      </a:pPr>
                      <a:r>
                        <a:rPr lang="el-GR" sz="1600" kern="150" dirty="0">
                          <a:latin typeface="Calibri"/>
                          <a:ea typeface="Calibri"/>
                          <a:cs typeface="Tahoma"/>
                        </a:rPr>
                        <a:t>Αποδεικτικό συμμετοχής στη δραστηριότητα που πραγματοποιήθηκε στο εξωτερικό υπό μορφή βεβαίωσης ή παραστατικού που εκδίδεται και υπογράφεται από τον οργανισμό υποδοχής, στο οποίο αναγράφεται το ονοματεπώνυμο του συμμετέχοντα, το αντικείμενο της δραστηριότητας που πραγματοποιήθηκε στο εξωτερικό, καθώς και η ημερομηνία έναρξης και λήξης της εν λόγω δραστηριότητας.</a:t>
                      </a:r>
                      <a:endParaRPr lang="el-GR" sz="1600" dirty="0">
                        <a:latin typeface="Calibri"/>
                        <a:ea typeface="Calibri"/>
                        <a:cs typeface="Tahoma"/>
                      </a:endParaRPr>
                    </a:p>
                    <a:p>
                      <a:pPr marL="342900" lvl="0" indent="-342900" algn="just">
                        <a:lnSpc>
                          <a:spcPct val="115000"/>
                        </a:lnSpc>
                        <a:spcAft>
                          <a:spcPts val="0"/>
                        </a:spcAft>
                        <a:buFont typeface="Calibri"/>
                        <a:buChar char="-"/>
                      </a:pPr>
                      <a:r>
                        <a:rPr lang="el-GR" sz="1600" kern="150" dirty="0">
                          <a:latin typeface="Calibri"/>
                          <a:ea typeface="Calibri"/>
                          <a:cs typeface="Tahoma"/>
                        </a:rPr>
                        <a:t>Υπογεγραμμένη σύμβαση κινητικότητας με τους μετακινούμενους.</a:t>
                      </a:r>
                      <a:endParaRPr lang="el-GR" sz="1600" dirty="0">
                        <a:latin typeface="Calibri"/>
                        <a:ea typeface="Calibri"/>
                        <a:cs typeface="Tahoma"/>
                      </a:endParaRPr>
                    </a:p>
                    <a:p>
                      <a:pPr marL="342900" lvl="0" indent="-342900" algn="just">
                        <a:lnSpc>
                          <a:spcPct val="115000"/>
                        </a:lnSpc>
                        <a:spcAft>
                          <a:spcPts val="0"/>
                        </a:spcAft>
                        <a:buFont typeface="Calibri"/>
                        <a:buChar char="-"/>
                      </a:pPr>
                      <a:r>
                        <a:rPr lang="el-GR" sz="1600" kern="150" dirty="0">
                          <a:latin typeface="Calibri"/>
                          <a:ea typeface="Calibri"/>
                          <a:cs typeface="Tahoma"/>
                        </a:rPr>
                        <a:t>Συμφωνητικό μεταξύ των συμμετεχόντων φορέων. </a:t>
                      </a:r>
                      <a:endParaRPr lang="el-GR" sz="1600" dirty="0">
                        <a:latin typeface="Calibri"/>
                        <a:ea typeface="Calibri"/>
                        <a:cs typeface="Tahoma"/>
                      </a:endParaRPr>
                    </a:p>
                    <a:p>
                      <a:pPr marL="342900" lvl="0" indent="-342900" algn="just">
                        <a:lnSpc>
                          <a:spcPct val="115000"/>
                        </a:lnSpc>
                        <a:spcAft>
                          <a:spcPts val="0"/>
                        </a:spcAft>
                        <a:buFont typeface="Calibri"/>
                        <a:buChar char="-"/>
                      </a:pPr>
                      <a:r>
                        <a:rPr lang="el-GR" sz="1600" kern="150" dirty="0">
                          <a:latin typeface="Calibri"/>
                          <a:ea typeface="Calibri"/>
                          <a:cs typeface="Tahoma"/>
                        </a:rPr>
                        <a:t>Απόδειξη της γλωσσικής προετοιμασίας.</a:t>
                      </a:r>
                      <a:endParaRPr lang="el-GR" sz="1600" dirty="0">
                        <a:latin typeface="Calibri"/>
                        <a:ea typeface="Calibri"/>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196753"/>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132856"/>
            <a:ext cx="7848872" cy="792088"/>
            <a:chOff x="249820" y="-1698817"/>
            <a:chExt cx="6772404" cy="1782178"/>
          </a:xfrm>
        </p:grpSpPr>
        <p:sp>
          <p:nvSpPr>
            <p:cNvPr id="24" name="23 - Στρογγυλεμένο ορθογώνιο"/>
            <p:cNvSpPr/>
            <p:nvPr/>
          </p:nvSpPr>
          <p:spPr>
            <a:xfrm>
              <a:off x="249820" y="-1698817"/>
              <a:ext cx="6772403" cy="1782178"/>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1536801"/>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Δικαιολογητικά ελέγχου δικαιολογητικών</a:t>
              </a:r>
              <a:endParaRPr lang="el-GR" sz="2000" b="1" dirty="0"/>
            </a:p>
          </p:txBody>
        </p:sp>
      </p:grpSp>
      <p:graphicFrame>
        <p:nvGraphicFramePr>
          <p:cNvPr id="16" name="15 - Πίνακας"/>
          <p:cNvGraphicFramePr>
            <a:graphicFrameLocks noGrp="1"/>
          </p:cNvGraphicFramePr>
          <p:nvPr/>
        </p:nvGraphicFramePr>
        <p:xfrm>
          <a:off x="107504" y="3140968"/>
          <a:ext cx="8928992" cy="2968230"/>
        </p:xfrm>
        <a:graphic>
          <a:graphicData uri="http://schemas.openxmlformats.org/drawingml/2006/table">
            <a:tbl>
              <a:tblPr/>
              <a:tblGrid>
                <a:gridCol w="1512168"/>
                <a:gridCol w="7416824"/>
              </a:tblGrid>
              <a:tr h="715618">
                <a:tc>
                  <a:txBody>
                    <a:bodyPr/>
                    <a:lstStyle/>
                    <a:p>
                      <a:pPr algn="ctr">
                        <a:lnSpc>
                          <a:spcPct val="150000"/>
                        </a:lnSpc>
                        <a:spcAft>
                          <a:spcPts val="0"/>
                        </a:spcAft>
                      </a:pPr>
                      <a:r>
                        <a:rPr lang="el-GR" sz="1600" b="1" dirty="0">
                          <a:solidFill>
                            <a:srgbClr val="FFFFFF"/>
                          </a:solidFill>
                          <a:latin typeface="Calibri"/>
                          <a:ea typeface="Times New Roman"/>
                          <a:cs typeface="Times New Roman"/>
                        </a:rPr>
                        <a:t>Κατηγορία δαπάνης</a:t>
                      </a:r>
                      <a:endParaRPr lang="el-GR" sz="1600" dirty="0">
                        <a:latin typeface="Calibri"/>
                        <a:ea typeface="Calibri"/>
                        <a:cs typeface="Times New Roman"/>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algn="ctr">
                        <a:lnSpc>
                          <a:spcPct val="150000"/>
                        </a:lnSpc>
                        <a:spcAft>
                          <a:spcPts val="0"/>
                        </a:spcAft>
                      </a:pPr>
                      <a:r>
                        <a:rPr lang="el-GR" sz="1600" b="1" dirty="0">
                          <a:solidFill>
                            <a:srgbClr val="FFFFFF"/>
                          </a:solidFill>
                          <a:latin typeface="Calibri"/>
                          <a:ea typeface="Times New Roman"/>
                          <a:cs typeface="Times New Roman"/>
                        </a:rPr>
                        <a:t>Παραστατικά</a:t>
                      </a:r>
                      <a:endParaRPr lang="el-GR" sz="1600" dirty="0">
                        <a:latin typeface="Calibri"/>
                        <a:ea typeface="Calibri"/>
                        <a:cs typeface="Times New Roman"/>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r>
              <a:tr h="2236710">
                <a:tc>
                  <a:txBody>
                    <a:bodyPr/>
                    <a:lstStyle/>
                    <a:p>
                      <a:pPr algn="just">
                        <a:lnSpc>
                          <a:spcPct val="115000"/>
                        </a:lnSpc>
                        <a:spcAft>
                          <a:spcPts val="0"/>
                        </a:spcAft>
                      </a:pPr>
                      <a:r>
                        <a:rPr lang="el-GR" sz="1600" b="1">
                          <a:solidFill>
                            <a:srgbClr val="1F497D"/>
                          </a:solidFill>
                          <a:latin typeface="Calibri"/>
                          <a:ea typeface="Times New Roman"/>
                          <a:cs typeface="Times New Roman"/>
                        </a:rPr>
                        <a:t>Δίδακτρα</a:t>
                      </a:r>
                      <a:endParaRPr lang="el-G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l-GR" sz="1600" kern="150" dirty="0">
                          <a:latin typeface="Calibri"/>
                          <a:ea typeface="Calibri"/>
                          <a:cs typeface="Tahoma"/>
                        </a:rPr>
                        <a:t>Τελική έκθεση.</a:t>
                      </a:r>
                      <a:endParaRPr lang="el-GR" sz="1600" dirty="0">
                        <a:latin typeface="Calibri"/>
                        <a:ea typeface="Calibri"/>
                        <a:cs typeface="Tahoma"/>
                      </a:endParaRPr>
                    </a:p>
                    <a:p>
                      <a:pPr marL="342900" lvl="0" indent="-342900" algn="just">
                        <a:lnSpc>
                          <a:spcPct val="115000"/>
                        </a:lnSpc>
                        <a:spcAft>
                          <a:spcPts val="0"/>
                        </a:spcAft>
                        <a:buFont typeface="Calibri"/>
                        <a:buChar char="-"/>
                      </a:pPr>
                      <a:r>
                        <a:rPr lang="el-GR" sz="1600" kern="150" dirty="0">
                          <a:latin typeface="Calibri"/>
                          <a:ea typeface="Calibri"/>
                          <a:cs typeface="Tahoma"/>
                        </a:rPr>
                        <a:t>Αποδεικτικό εγγραφής στο πρόγραμμα και παραστατικό καταβολής διδάκτρων υπό μορφή απόδειξης/ τιμολογίου ή άλλης βεβαίωσης, που εκδίδεται και υπογράφεται από τον υπεύθυνο φορέα διοργάνωσης του προγράμματος και στο οποίο θα αναγράφεται το ονοματεπώνυμο του συμμετέχοντα, ο τίτλος του προγράμματος σπουδών που παρακολούθησε, καθώς και η ημερομηνία πρώτης και τελευταίας συμμετοχής στο πρόγραμμα σπουδών.</a:t>
                      </a:r>
                      <a:endParaRPr lang="el-GR" sz="1600" dirty="0">
                        <a:latin typeface="Calibri"/>
                        <a:ea typeface="Calibri"/>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196753"/>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132856"/>
            <a:ext cx="7848872" cy="792088"/>
            <a:chOff x="249820" y="-1698817"/>
            <a:chExt cx="6772404" cy="1782178"/>
          </a:xfrm>
        </p:grpSpPr>
        <p:sp>
          <p:nvSpPr>
            <p:cNvPr id="24" name="23 - Στρογγυλεμένο ορθογώνιο"/>
            <p:cNvSpPr/>
            <p:nvPr/>
          </p:nvSpPr>
          <p:spPr>
            <a:xfrm>
              <a:off x="249820" y="-1698817"/>
              <a:ext cx="6772403" cy="1782178"/>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1536801"/>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Δικαιολογητικά ελέγχου δικαιολογητικών</a:t>
              </a:r>
              <a:endParaRPr lang="el-GR" sz="2000" b="1" dirty="0"/>
            </a:p>
          </p:txBody>
        </p:sp>
      </p:grpSp>
      <p:graphicFrame>
        <p:nvGraphicFramePr>
          <p:cNvPr id="16" name="15 - Πίνακας"/>
          <p:cNvGraphicFramePr>
            <a:graphicFrameLocks noGrp="1"/>
          </p:cNvGraphicFramePr>
          <p:nvPr/>
        </p:nvGraphicFramePr>
        <p:xfrm>
          <a:off x="107504" y="3140968"/>
          <a:ext cx="8928992" cy="2448272"/>
        </p:xfrm>
        <a:graphic>
          <a:graphicData uri="http://schemas.openxmlformats.org/drawingml/2006/table">
            <a:tbl>
              <a:tblPr/>
              <a:tblGrid>
                <a:gridCol w="1512168"/>
                <a:gridCol w="7416824"/>
              </a:tblGrid>
              <a:tr h="715618">
                <a:tc>
                  <a:txBody>
                    <a:bodyPr/>
                    <a:lstStyle/>
                    <a:p>
                      <a:pPr algn="ctr">
                        <a:lnSpc>
                          <a:spcPct val="150000"/>
                        </a:lnSpc>
                        <a:spcAft>
                          <a:spcPts val="0"/>
                        </a:spcAft>
                      </a:pPr>
                      <a:r>
                        <a:rPr lang="el-GR" sz="1600" b="1" dirty="0">
                          <a:solidFill>
                            <a:srgbClr val="FFFFFF"/>
                          </a:solidFill>
                          <a:latin typeface="Calibri"/>
                          <a:ea typeface="Times New Roman"/>
                          <a:cs typeface="Times New Roman"/>
                        </a:rPr>
                        <a:t>Κατηγορία δαπάνης</a:t>
                      </a:r>
                      <a:endParaRPr lang="el-GR" sz="1600" dirty="0">
                        <a:latin typeface="Calibri"/>
                        <a:ea typeface="Calibri"/>
                        <a:cs typeface="Times New Roman"/>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c>
                  <a:txBody>
                    <a:bodyPr/>
                    <a:lstStyle/>
                    <a:p>
                      <a:pPr algn="ctr">
                        <a:lnSpc>
                          <a:spcPct val="150000"/>
                        </a:lnSpc>
                        <a:spcAft>
                          <a:spcPts val="0"/>
                        </a:spcAft>
                      </a:pPr>
                      <a:r>
                        <a:rPr lang="el-GR" sz="1600" b="1" dirty="0">
                          <a:solidFill>
                            <a:srgbClr val="FFFFFF"/>
                          </a:solidFill>
                          <a:latin typeface="Calibri"/>
                          <a:ea typeface="Times New Roman"/>
                          <a:cs typeface="Times New Roman"/>
                        </a:rPr>
                        <a:t>Παραστατικά</a:t>
                      </a:r>
                      <a:endParaRPr lang="el-GR" sz="1600" dirty="0">
                        <a:latin typeface="Calibri"/>
                        <a:ea typeface="Calibri"/>
                        <a:cs typeface="Times New Roman"/>
                      </a:endParaRPr>
                    </a:p>
                  </a:txBody>
                  <a:tcPr marL="64736" marR="6473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365F91"/>
                    </a:solidFill>
                  </a:tcPr>
                </a:tc>
              </a:tr>
              <a:tr h="1716752">
                <a:tc>
                  <a:txBody>
                    <a:bodyPr/>
                    <a:lstStyle/>
                    <a:p>
                      <a:pPr algn="just">
                        <a:lnSpc>
                          <a:spcPct val="115000"/>
                        </a:lnSpc>
                        <a:spcAft>
                          <a:spcPts val="0"/>
                        </a:spcAft>
                      </a:pPr>
                      <a:r>
                        <a:rPr lang="el-GR" sz="1600" b="1" kern="150">
                          <a:solidFill>
                            <a:srgbClr val="1F497D"/>
                          </a:solidFill>
                          <a:latin typeface="Calibri"/>
                          <a:ea typeface="SimSun"/>
                          <a:cs typeface="Tahoma"/>
                        </a:rPr>
                        <a:t>Επιχορήγηση για άτομα με ειδικές ανάγκες</a:t>
                      </a:r>
                      <a:endParaRPr lang="el-GR" sz="160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Font typeface="Calibri"/>
                        <a:buChar char="-"/>
                      </a:pPr>
                      <a:r>
                        <a:rPr lang="el-GR" sz="1600" kern="150" dirty="0">
                          <a:latin typeface="Calibri"/>
                          <a:ea typeface="Calibri"/>
                          <a:cs typeface="Tahoma"/>
                        </a:rPr>
                        <a:t>Τελική έκθεση.</a:t>
                      </a:r>
                      <a:endParaRPr lang="el-GR" sz="1600" dirty="0">
                        <a:latin typeface="Calibri"/>
                        <a:ea typeface="Calibri"/>
                        <a:cs typeface="Tahoma"/>
                      </a:endParaRPr>
                    </a:p>
                    <a:p>
                      <a:pPr marL="342900" lvl="0" indent="-342900" algn="just">
                        <a:lnSpc>
                          <a:spcPct val="115000"/>
                        </a:lnSpc>
                        <a:spcAft>
                          <a:spcPts val="0"/>
                        </a:spcAft>
                        <a:buFont typeface="Calibri"/>
                        <a:buChar char="-"/>
                      </a:pPr>
                      <a:r>
                        <a:rPr lang="el-GR" sz="1600" kern="150" dirty="0">
                          <a:latin typeface="Calibri"/>
                          <a:ea typeface="Calibri"/>
                          <a:cs typeface="Tahoma"/>
                        </a:rPr>
                        <a:t>Τιμολόγια, παραστατικά εξόφλησης της δαπάνης, καθώς και όλα τα σχετικά έγγραφα τα οποία αποδεικνύουν την συγκεκριμένη δαπάνη για αυτή την κατηγορία</a:t>
                      </a:r>
                      <a:endParaRPr lang="el-GR" sz="1600" dirty="0">
                        <a:latin typeface="Calibri"/>
                        <a:ea typeface="Calibri"/>
                        <a:cs typeface="Tahoma"/>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708920"/>
            <a:ext cx="3816424" cy="792088"/>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Επιτόπιος έλεγχος</a:t>
              </a:r>
              <a:endParaRPr lang="el-GR" sz="2000" b="1" dirty="0"/>
            </a:p>
          </p:txBody>
        </p:sp>
      </p:grpSp>
      <p:grpSp>
        <p:nvGrpSpPr>
          <p:cNvPr id="7" name="22 - Ομάδα"/>
          <p:cNvGrpSpPr/>
          <p:nvPr/>
        </p:nvGrpSpPr>
        <p:grpSpPr>
          <a:xfrm>
            <a:off x="288032" y="4221088"/>
            <a:ext cx="8244408" cy="2537520"/>
            <a:chOff x="249820" y="-812582"/>
            <a:chExt cx="6772404" cy="1782179"/>
          </a:xfrm>
        </p:grpSpPr>
        <p:sp>
          <p:nvSpPr>
            <p:cNvPr id="13" name="12 - Στρογγυλεμένο ορθογώνιο"/>
            <p:cNvSpPr/>
            <p:nvPr/>
          </p:nvSpPr>
          <p:spPr>
            <a:xfrm>
              <a:off x="249820" y="-812582"/>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339700" y="-673711"/>
              <a:ext cx="6682524" cy="153115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Επιτόπιος έλεγχος: </a:t>
              </a:r>
              <a:r>
                <a:rPr lang="el-GR" sz="2000" dirty="0" smtClean="0"/>
                <a:t>έλεγχος, ο οποίος διενεργείται στις εγκαταστάσεις του δικαιούχου – οργανισμού ή σε οποιεσδήποτε άλλες σχετικές με την εκτέλεση του Σχεδίου εγκαταστάσεις. Ο δικαιούχος δύναται να υποβληθεί σε επιτόπιο έλεγχο αν η Σύμβαση συμπεριλαμβάνεται στο δείγμα για τη διενέργεια επιτόπιων ελέγχων που απαιτούνται από την Ευρωπαϊκή Επιτροπή, ή αν η Εθνική Μονάδα Συντονισμού συμπεριέλαβε τη Σύμβαση στο πλαίσιο της διενέργειας στοχευμένου επιτόπιου ελέγχου βάσει σχετικής εκτίμησης κινδύνου.</a:t>
              </a:r>
              <a:endParaRPr lang="el-GR" sz="2000" dirty="0"/>
            </a:p>
          </p:txBody>
        </p:sp>
      </p:grpSp>
      <p:pic>
        <p:nvPicPr>
          <p:cNvPr id="15" name="14 - Εικόνα" descr="Audit-Assurance.jpg"/>
          <p:cNvPicPr>
            <a:picLocks noChangeAspect="1"/>
          </p:cNvPicPr>
          <p:nvPr/>
        </p:nvPicPr>
        <p:blipFill>
          <a:blip r:embed="rId5" cstate="print"/>
          <a:stretch>
            <a:fillRect/>
          </a:stretch>
        </p:blipFill>
        <p:spPr>
          <a:xfrm>
            <a:off x="4422562" y="2420888"/>
            <a:ext cx="4541926" cy="1670298"/>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852936"/>
            <a:ext cx="3816424" cy="792088"/>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Δικαιολογητικά επιτόπιου ελέγχου</a:t>
              </a:r>
              <a:endParaRPr lang="el-GR" sz="2000" b="1" dirty="0"/>
            </a:p>
          </p:txBody>
        </p:sp>
      </p:grpSp>
      <p:grpSp>
        <p:nvGrpSpPr>
          <p:cNvPr id="7" name="22 - Ομάδα"/>
          <p:cNvGrpSpPr/>
          <p:nvPr/>
        </p:nvGrpSpPr>
        <p:grpSpPr>
          <a:xfrm>
            <a:off x="1728192" y="4653136"/>
            <a:ext cx="5220072" cy="792088"/>
            <a:chOff x="249820" y="-812582"/>
            <a:chExt cx="6772404" cy="1782179"/>
          </a:xfrm>
        </p:grpSpPr>
        <p:sp>
          <p:nvSpPr>
            <p:cNvPr id="13" name="12 - Στρογγυλεμένο ορθογώνιο"/>
            <p:cNvSpPr/>
            <p:nvPr/>
          </p:nvSpPr>
          <p:spPr>
            <a:xfrm>
              <a:off x="249820" y="-812582"/>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339700" y="-673711"/>
              <a:ext cx="6682524" cy="153115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endParaRPr lang="el-GR" sz="2000" dirty="0"/>
            </a:p>
          </p:txBody>
        </p:sp>
      </p:grpSp>
      <p:pic>
        <p:nvPicPr>
          <p:cNvPr id="15" name="14 - Εικόνα" descr="Audit-Assurance.jpg"/>
          <p:cNvPicPr>
            <a:picLocks noChangeAspect="1"/>
          </p:cNvPicPr>
          <p:nvPr/>
        </p:nvPicPr>
        <p:blipFill>
          <a:blip r:embed="rId5" cstate="print"/>
          <a:stretch>
            <a:fillRect/>
          </a:stretch>
        </p:blipFill>
        <p:spPr>
          <a:xfrm>
            <a:off x="4422562" y="2420888"/>
            <a:ext cx="4541926" cy="1670298"/>
          </a:xfrm>
          <a:prstGeom prst="rect">
            <a:avLst/>
          </a:prstGeom>
        </p:spPr>
      </p:pic>
      <p:sp>
        <p:nvSpPr>
          <p:cNvPr id="16" name="15 - TextBox"/>
          <p:cNvSpPr txBox="1"/>
          <p:nvPr/>
        </p:nvSpPr>
        <p:spPr>
          <a:xfrm>
            <a:off x="1979712" y="4869160"/>
            <a:ext cx="4752528" cy="369332"/>
          </a:xfrm>
          <a:prstGeom prst="rect">
            <a:avLst/>
          </a:prstGeom>
          <a:noFill/>
        </p:spPr>
        <p:txBody>
          <a:bodyPr wrap="square" rtlCol="0">
            <a:spAutoFit/>
          </a:bodyPr>
          <a:lstStyle/>
          <a:p>
            <a:r>
              <a:rPr lang="el-GR" dirty="0" smtClean="0"/>
              <a:t>βλέπε δικαιολογητικά ελέγχου δικαιολογητικών</a:t>
            </a:r>
            <a:endParaRPr lang="el-G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2627784" y="4221088"/>
            <a:ext cx="3816424" cy="792088"/>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Επιτόπιος έλεγχος</a:t>
              </a:r>
              <a:endParaRPr lang="el-GR" sz="2000" b="1" dirty="0"/>
            </a:p>
          </p:txBody>
        </p:sp>
      </p:grpSp>
      <p:grpSp>
        <p:nvGrpSpPr>
          <p:cNvPr id="7" name="22 - Ομάδα"/>
          <p:cNvGrpSpPr/>
          <p:nvPr/>
        </p:nvGrpSpPr>
        <p:grpSpPr>
          <a:xfrm>
            <a:off x="251520" y="5499992"/>
            <a:ext cx="4067944" cy="1169368"/>
            <a:chOff x="249820" y="-812582"/>
            <a:chExt cx="6772404" cy="1782179"/>
          </a:xfrm>
        </p:grpSpPr>
        <p:sp>
          <p:nvSpPr>
            <p:cNvPr id="13" name="12 - Στρογγυλεμένο ορθογώνιο"/>
            <p:cNvSpPr/>
            <p:nvPr/>
          </p:nvSpPr>
          <p:spPr>
            <a:xfrm>
              <a:off x="249820" y="-812582"/>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339700" y="-673711"/>
              <a:ext cx="6682524" cy="153115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κατά τη διάρκεια της δράσης: </a:t>
              </a:r>
              <a:r>
                <a:rPr lang="el-GR" sz="2000" dirty="0" smtClean="0"/>
                <a:t>έλεγχος που πραγματοποιείται</a:t>
              </a:r>
            </a:p>
            <a:p>
              <a:pPr algn="ctr"/>
              <a:r>
                <a:rPr lang="el-GR" sz="2000" dirty="0" smtClean="0"/>
                <a:t>κατά την υλοποίηση του Σχεδίου</a:t>
              </a:r>
              <a:endParaRPr lang="el-GR" sz="2000" dirty="0"/>
            </a:p>
          </p:txBody>
        </p:sp>
      </p:grpSp>
      <p:pic>
        <p:nvPicPr>
          <p:cNvPr id="15" name="14 - Εικόνα" descr="Audit-Assurance.jpg"/>
          <p:cNvPicPr>
            <a:picLocks noChangeAspect="1"/>
          </p:cNvPicPr>
          <p:nvPr/>
        </p:nvPicPr>
        <p:blipFill>
          <a:blip r:embed="rId5" cstate="print"/>
          <a:stretch>
            <a:fillRect/>
          </a:stretch>
        </p:blipFill>
        <p:spPr>
          <a:xfrm>
            <a:off x="4422562" y="2348880"/>
            <a:ext cx="4541926" cy="1670298"/>
          </a:xfrm>
          <a:prstGeom prst="rect">
            <a:avLst/>
          </a:prstGeom>
        </p:spPr>
      </p:pic>
      <p:sp>
        <p:nvSpPr>
          <p:cNvPr id="16" name="15 - Στρογγυλεμένο ορθογώνιο"/>
          <p:cNvSpPr/>
          <p:nvPr/>
        </p:nvSpPr>
        <p:spPr>
          <a:xfrm>
            <a:off x="4572000" y="5517232"/>
            <a:ext cx="4067943" cy="1169368"/>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7" name="16 - TextBox"/>
          <p:cNvSpPr txBox="1"/>
          <p:nvPr/>
        </p:nvSpPr>
        <p:spPr>
          <a:xfrm>
            <a:off x="5004048" y="5517232"/>
            <a:ext cx="3240360" cy="1200329"/>
          </a:xfrm>
          <a:prstGeom prst="rect">
            <a:avLst/>
          </a:prstGeom>
          <a:noFill/>
        </p:spPr>
        <p:txBody>
          <a:bodyPr wrap="square" rtlCol="0">
            <a:spAutoFit/>
          </a:bodyPr>
          <a:lstStyle/>
          <a:p>
            <a:r>
              <a:rPr lang="el-GR" b="1" dirty="0" smtClean="0"/>
              <a:t>μετά τη δράση: </a:t>
            </a:r>
            <a:r>
              <a:rPr lang="el-GR" dirty="0" smtClean="0"/>
              <a:t>έλεγχος που πραγματοποιείται μετά τη λήξη του Σχεδίου και συνήθως, μετά τον έλεγχο της τελικής έκθεσης</a:t>
            </a:r>
            <a:endParaRPr lang="el-GR" dirty="0"/>
          </a:p>
        </p:txBody>
      </p:sp>
      <p:cxnSp>
        <p:nvCxnSpPr>
          <p:cNvPr id="22" name="21 - Γωνιακή σύνδεση"/>
          <p:cNvCxnSpPr/>
          <p:nvPr/>
        </p:nvCxnSpPr>
        <p:spPr>
          <a:xfrm rot="5400000">
            <a:off x="3671900" y="5049180"/>
            <a:ext cx="504056" cy="432048"/>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26" name="25 - Γωνιακή σύνδεση"/>
          <p:cNvCxnSpPr/>
          <p:nvPr/>
        </p:nvCxnSpPr>
        <p:spPr>
          <a:xfrm rot="16200000" flipH="1">
            <a:off x="4896036" y="5121188"/>
            <a:ext cx="504056" cy="288032"/>
          </a:xfrm>
          <a:prstGeom prst="bentConnector3">
            <a:avLst>
              <a:gd name="adj1" fmla="val 50000"/>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Έλεγχοι και δικαιολογητικά</a:t>
            </a:r>
            <a:endParaRPr lang="el-GR" b="1" dirty="0">
              <a:solidFill>
                <a:schemeClr val="tx2"/>
              </a:solidFill>
            </a:endParaRPr>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pic>
        <p:nvPicPr>
          <p:cNvPr id="15" name="14 - Εικόνα" descr="Audit-Assurance.jpg"/>
          <p:cNvPicPr>
            <a:picLocks noChangeAspect="1"/>
          </p:cNvPicPr>
          <p:nvPr/>
        </p:nvPicPr>
        <p:blipFill>
          <a:blip r:embed="rId5" cstate="print"/>
          <a:stretch>
            <a:fillRect/>
          </a:stretch>
        </p:blipFill>
        <p:spPr>
          <a:xfrm>
            <a:off x="4422562" y="2348880"/>
            <a:ext cx="4541926" cy="1670298"/>
          </a:xfrm>
          <a:prstGeom prst="rect">
            <a:avLst/>
          </a:prstGeom>
        </p:spPr>
      </p:pic>
      <p:sp>
        <p:nvSpPr>
          <p:cNvPr id="18" name="Στρογγυλεμένο ορθογώνιο 4"/>
          <p:cNvSpPr/>
          <p:nvPr/>
        </p:nvSpPr>
        <p:spPr>
          <a:xfrm>
            <a:off x="3131840" y="4856910"/>
            <a:ext cx="5777783" cy="110462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endParaRPr lang="el-GR" sz="2000" dirty="0"/>
          </a:p>
        </p:txBody>
      </p:sp>
      <p:grpSp>
        <p:nvGrpSpPr>
          <p:cNvPr id="19" name="13 - Ομάδα"/>
          <p:cNvGrpSpPr/>
          <p:nvPr/>
        </p:nvGrpSpPr>
        <p:grpSpPr>
          <a:xfrm>
            <a:off x="1547666" y="4509120"/>
            <a:ext cx="6552726" cy="1584176"/>
            <a:chOff x="7461" y="229766"/>
            <a:chExt cx="3051577" cy="588020"/>
          </a:xfrm>
        </p:grpSpPr>
        <p:sp>
          <p:nvSpPr>
            <p:cNvPr id="20" name="19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1" name="Στρογγυλεμένο ορθογώνιο 4"/>
            <p:cNvSpPr/>
            <p:nvPr/>
          </p:nvSpPr>
          <p:spPr>
            <a:xfrm>
              <a:off x="36165"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r>
                <a:rPr lang="el-GR" sz="2000" dirty="0" smtClean="0"/>
                <a:t>Ο δικαιούχος φορέας </a:t>
              </a:r>
              <a:r>
                <a:rPr lang="el-GR" sz="2000" b="1" dirty="0" smtClean="0"/>
                <a:t>οφείλει</a:t>
              </a:r>
              <a:r>
                <a:rPr lang="el-GR" sz="2000" dirty="0" smtClean="0"/>
                <a:t> να φυλάσσει στο αρχείο του για </a:t>
              </a:r>
              <a:r>
                <a:rPr lang="el-GR" sz="2000" b="1" dirty="0" smtClean="0"/>
                <a:t>πέντε (5) έτη </a:t>
              </a:r>
              <a:r>
                <a:rPr lang="el-GR" sz="2000" dirty="0" smtClean="0"/>
                <a:t>όλα τα παραστατικά/αποδεικτικά στοιχεία που προβλέπει η σύμβαση για την αιτιολόγηση της χρηματοδότησης που του χορηγήθηκε. </a:t>
              </a:r>
              <a:endParaRPr lang="el-GR" sz="2000" dirty="0"/>
            </a:p>
          </p:txBody>
        </p:sp>
      </p:grpSp>
      <p:pic>
        <p:nvPicPr>
          <p:cNvPr id="23" name="Picture 18" descr="Danger.png"/>
          <p:cNvPicPr>
            <a:picLocks noChangeAspect="1"/>
          </p:cNvPicPr>
          <p:nvPr/>
        </p:nvPicPr>
        <p:blipFill>
          <a:blip r:embed="rId6" cstate="print"/>
          <a:stretch>
            <a:fillRect/>
          </a:stretch>
        </p:blipFill>
        <p:spPr>
          <a:xfrm>
            <a:off x="251520" y="2348880"/>
            <a:ext cx="2041464" cy="1800200"/>
          </a:xfrm>
          <a:prstGeom prst="rect">
            <a:avLst/>
          </a:prstGeom>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8032" y="2852936"/>
            <a:ext cx="7772400" cy="1224136"/>
          </a:xfrm>
        </p:spPr>
        <p:txBody>
          <a:bodyPr>
            <a:noAutofit/>
          </a:bodyPr>
          <a:lstStyle/>
          <a:p>
            <a:r>
              <a:rPr lang="el-GR" sz="4000" b="1" dirty="0" smtClean="0">
                <a:solidFill>
                  <a:schemeClr val="tx2"/>
                </a:solidFill>
              </a:rPr>
              <a:t>Σας ευχαριστώ!</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Tree>
    <p:extLst>
      <p:ext uri="{BB962C8B-B14F-4D97-AF65-F5344CB8AC3E}">
        <p14:creationId xmlns="" xmlns:p14="http://schemas.microsoft.com/office/powerpoint/2010/main" val="4197747091"/>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rgbClr val="FF0000"/>
              </a:solidFill>
            </a:endParaRPr>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pic>
        <p:nvPicPr>
          <p:cNvPr id="8" name="7 - Εικόνα" descr="Series-A-Funding.jpg"/>
          <p:cNvPicPr>
            <a:picLocks noChangeAspect="1"/>
          </p:cNvPicPr>
          <p:nvPr/>
        </p:nvPicPr>
        <p:blipFill>
          <a:blip r:embed="rId5" cstate="print"/>
          <a:stretch>
            <a:fillRect/>
          </a:stretch>
        </p:blipFill>
        <p:spPr>
          <a:xfrm>
            <a:off x="7020272" y="2276872"/>
            <a:ext cx="1872208" cy="1872208"/>
          </a:xfrm>
          <a:prstGeom prst="rect">
            <a:avLst/>
          </a:prstGeom>
        </p:spPr>
      </p:pic>
      <p:grpSp>
        <p:nvGrpSpPr>
          <p:cNvPr id="9" name="22 - Ομάδα"/>
          <p:cNvGrpSpPr/>
          <p:nvPr/>
        </p:nvGrpSpPr>
        <p:grpSpPr>
          <a:xfrm>
            <a:off x="1144614" y="2492896"/>
            <a:ext cx="5443610" cy="86409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a:t>Επιλεξιμότητα δραστηριοτήτων κινητικότητας</a:t>
              </a:r>
            </a:p>
          </p:txBody>
        </p:sp>
      </p:grpSp>
      <p:sp>
        <p:nvSpPr>
          <p:cNvPr id="15" name="13 - Στρογγυλεμένο ορθογώνιο"/>
          <p:cNvSpPr/>
          <p:nvPr/>
        </p:nvSpPr>
        <p:spPr>
          <a:xfrm>
            <a:off x="107504" y="3717032"/>
            <a:ext cx="6912768" cy="1436749"/>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TextBox 15"/>
          <p:cNvSpPr txBox="1"/>
          <p:nvPr/>
        </p:nvSpPr>
        <p:spPr>
          <a:xfrm>
            <a:off x="467544" y="3884855"/>
            <a:ext cx="6381324" cy="1200329"/>
          </a:xfrm>
          <a:prstGeom prst="rect">
            <a:avLst/>
          </a:prstGeom>
          <a:noFill/>
        </p:spPr>
        <p:txBody>
          <a:bodyPr wrap="square" rtlCol="0">
            <a:spAutoFit/>
          </a:bodyPr>
          <a:lstStyle/>
          <a:p>
            <a:r>
              <a:rPr lang="el-GR" dirty="0">
                <a:solidFill>
                  <a:schemeClr val="bg1"/>
                </a:solidFill>
              </a:rPr>
              <a:t>Ο δικαιούχος </a:t>
            </a:r>
            <a:r>
              <a:rPr lang="el-GR" b="1" dirty="0">
                <a:solidFill>
                  <a:schemeClr val="bg1"/>
                </a:solidFill>
              </a:rPr>
              <a:t>διασφαλίζει </a:t>
            </a:r>
            <a:r>
              <a:rPr lang="el-GR" dirty="0">
                <a:solidFill>
                  <a:schemeClr val="bg1"/>
                </a:solidFill>
              </a:rPr>
              <a:t>ότι οι δραστηριότητες κινητικότητας που </a:t>
            </a:r>
            <a:r>
              <a:rPr lang="el-GR" dirty="0" smtClean="0">
                <a:solidFill>
                  <a:schemeClr val="bg1"/>
                </a:solidFill>
              </a:rPr>
              <a:t>πραγματοποιούνται  από </a:t>
            </a:r>
            <a:r>
              <a:rPr lang="el-GR" dirty="0">
                <a:solidFill>
                  <a:schemeClr val="bg1"/>
                </a:solidFill>
              </a:rPr>
              <a:t>τον εκάστοτε μεμονωμένο συμμετέχοντα </a:t>
            </a:r>
            <a:r>
              <a:rPr lang="el-GR" b="1" dirty="0">
                <a:solidFill>
                  <a:schemeClr val="bg1"/>
                </a:solidFill>
              </a:rPr>
              <a:t>είναι επιλέξιμες </a:t>
            </a:r>
            <a:r>
              <a:rPr lang="el-GR" dirty="0">
                <a:solidFill>
                  <a:schemeClr val="bg1"/>
                </a:solidFill>
              </a:rPr>
              <a:t>βάσει των κανόνων που </a:t>
            </a:r>
            <a:r>
              <a:rPr lang="el-GR" dirty="0" smtClean="0">
                <a:solidFill>
                  <a:schemeClr val="bg1"/>
                </a:solidFill>
              </a:rPr>
              <a:t> </a:t>
            </a:r>
            <a:endParaRPr lang="el-GR" dirty="0">
              <a:solidFill>
                <a:schemeClr val="bg1"/>
              </a:solidFill>
            </a:endParaRPr>
          </a:p>
          <a:p>
            <a:r>
              <a:rPr lang="el-GR" dirty="0">
                <a:solidFill>
                  <a:schemeClr val="bg1"/>
                </a:solidFill>
              </a:rPr>
              <a:t>παρατίθενται στον Οδηγό του Προγράμματος Erasmus+.</a:t>
            </a:r>
          </a:p>
        </p:txBody>
      </p:sp>
      <p:sp>
        <p:nvSpPr>
          <p:cNvPr id="17" name="13 - Στρογγυλεμένο ορθογώνιο"/>
          <p:cNvSpPr/>
          <p:nvPr/>
        </p:nvSpPr>
        <p:spPr>
          <a:xfrm>
            <a:off x="1763688" y="5243644"/>
            <a:ext cx="6912768" cy="155679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TextBox 17"/>
          <p:cNvSpPr txBox="1"/>
          <p:nvPr/>
        </p:nvSpPr>
        <p:spPr>
          <a:xfrm>
            <a:off x="1979712" y="5336048"/>
            <a:ext cx="6381324" cy="1477328"/>
          </a:xfrm>
          <a:prstGeom prst="rect">
            <a:avLst/>
          </a:prstGeom>
          <a:noFill/>
        </p:spPr>
        <p:txBody>
          <a:bodyPr wrap="square" rtlCol="0">
            <a:spAutoFit/>
          </a:bodyPr>
          <a:lstStyle/>
          <a:p>
            <a:r>
              <a:rPr lang="el-GR" dirty="0">
                <a:solidFill>
                  <a:schemeClr val="bg1"/>
                </a:solidFill>
              </a:rPr>
              <a:t>Δραστηριότητες κινητικότητας που πραγματοποιούνται και δεν εμφανίζουν </a:t>
            </a:r>
            <a:r>
              <a:rPr lang="el-GR" dirty="0" smtClean="0">
                <a:solidFill>
                  <a:schemeClr val="bg1"/>
                </a:solidFill>
              </a:rPr>
              <a:t>συμμόρφωση με </a:t>
            </a:r>
            <a:r>
              <a:rPr lang="el-GR" dirty="0">
                <a:solidFill>
                  <a:schemeClr val="bg1"/>
                </a:solidFill>
              </a:rPr>
              <a:t>τους κανόνες που προσδιορίζονται στον Οδηγό Προγράμματος Erasmus+, όπως </a:t>
            </a:r>
            <a:r>
              <a:rPr lang="el-GR" dirty="0" smtClean="0">
                <a:solidFill>
                  <a:schemeClr val="bg1"/>
                </a:solidFill>
              </a:rPr>
              <a:t>αυτοί </a:t>
            </a:r>
            <a:r>
              <a:rPr lang="el-GR" dirty="0">
                <a:solidFill>
                  <a:schemeClr val="bg1"/>
                </a:solidFill>
              </a:rPr>
              <a:t>συμπληρώνονται από τους κανόνες του </a:t>
            </a:r>
            <a:r>
              <a:rPr lang="el-GR" dirty="0" smtClean="0">
                <a:solidFill>
                  <a:schemeClr val="bg1"/>
                </a:solidFill>
              </a:rPr>
              <a:t>Παραρτήματος</a:t>
            </a:r>
            <a:r>
              <a:rPr lang="en-US" dirty="0" smtClean="0">
                <a:solidFill>
                  <a:schemeClr val="bg1"/>
                </a:solidFill>
              </a:rPr>
              <a:t> III</a:t>
            </a:r>
            <a:r>
              <a:rPr lang="el-GR" dirty="0" smtClean="0">
                <a:solidFill>
                  <a:schemeClr val="bg1"/>
                </a:solidFill>
              </a:rPr>
              <a:t>, </a:t>
            </a:r>
            <a:r>
              <a:rPr lang="el-GR" dirty="0">
                <a:solidFill>
                  <a:schemeClr val="bg1"/>
                </a:solidFill>
              </a:rPr>
              <a:t>θεωρούνται </a:t>
            </a:r>
            <a:r>
              <a:rPr lang="el-GR" b="1" dirty="0">
                <a:solidFill>
                  <a:schemeClr val="bg1"/>
                </a:solidFill>
              </a:rPr>
              <a:t>μη </a:t>
            </a:r>
            <a:r>
              <a:rPr lang="el-GR" b="1" dirty="0" smtClean="0">
                <a:solidFill>
                  <a:schemeClr val="bg1"/>
                </a:solidFill>
              </a:rPr>
              <a:t>επιλέξιμες</a:t>
            </a:r>
            <a:r>
              <a:rPr lang="el-GR" b="1" dirty="0">
                <a:solidFill>
                  <a:schemeClr val="bg1"/>
                </a:solidFill>
              </a:rPr>
              <a:t>.</a:t>
            </a:r>
          </a:p>
        </p:txBody>
      </p:sp>
    </p:spTree>
    <p:extLst>
      <p:ext uri="{BB962C8B-B14F-4D97-AF65-F5344CB8AC3E}">
        <p14:creationId xmlns="" xmlns:p14="http://schemas.microsoft.com/office/powerpoint/2010/main" val="4316980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rgbClr val="FF0000"/>
              </a:solidFill>
            </a:endParaRPr>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pic>
        <p:nvPicPr>
          <p:cNvPr id="8" name="7 - Εικόνα" descr="Series-A-Funding.jpg"/>
          <p:cNvPicPr>
            <a:picLocks noChangeAspect="1"/>
          </p:cNvPicPr>
          <p:nvPr/>
        </p:nvPicPr>
        <p:blipFill>
          <a:blip r:embed="rId5" cstate="print"/>
          <a:stretch>
            <a:fillRect/>
          </a:stretch>
        </p:blipFill>
        <p:spPr>
          <a:xfrm>
            <a:off x="7020272" y="2276872"/>
            <a:ext cx="1872208" cy="1872208"/>
          </a:xfrm>
          <a:prstGeom prst="rect">
            <a:avLst/>
          </a:prstGeom>
        </p:spPr>
      </p:pic>
      <p:grpSp>
        <p:nvGrpSpPr>
          <p:cNvPr id="9" name="22 - Ομάδα"/>
          <p:cNvGrpSpPr/>
          <p:nvPr/>
        </p:nvGrpSpPr>
        <p:grpSpPr>
          <a:xfrm>
            <a:off x="1144614" y="2492896"/>
            <a:ext cx="5443610" cy="86409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a:t>Επιλεξιμότητα δραστηριοτήτων κινητικότητας</a:t>
              </a:r>
            </a:p>
          </p:txBody>
        </p:sp>
      </p:grpSp>
      <p:sp>
        <p:nvSpPr>
          <p:cNvPr id="15" name="13 - Στρογγυλεμένο ορθογώνιο"/>
          <p:cNvSpPr/>
          <p:nvPr/>
        </p:nvSpPr>
        <p:spPr>
          <a:xfrm>
            <a:off x="755576" y="4485020"/>
            <a:ext cx="6912768" cy="1187262"/>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TextBox 15"/>
          <p:cNvSpPr txBox="1"/>
          <p:nvPr/>
        </p:nvSpPr>
        <p:spPr>
          <a:xfrm>
            <a:off x="1187624" y="4471952"/>
            <a:ext cx="6381324" cy="1200329"/>
          </a:xfrm>
          <a:prstGeom prst="rect">
            <a:avLst/>
          </a:prstGeom>
          <a:noFill/>
        </p:spPr>
        <p:txBody>
          <a:bodyPr wrap="square" rtlCol="0">
            <a:spAutoFit/>
          </a:bodyPr>
          <a:lstStyle/>
          <a:p>
            <a:r>
              <a:rPr lang="el-GR" dirty="0">
                <a:solidFill>
                  <a:schemeClr val="bg1"/>
                </a:solidFill>
              </a:rPr>
              <a:t>Η επιλέξιμη ελάχιστη διάρκεια των δραστηριοτήτων κινητικότητας, </a:t>
            </a:r>
            <a:r>
              <a:rPr lang="el-GR" dirty="0" smtClean="0">
                <a:solidFill>
                  <a:schemeClr val="bg1"/>
                </a:solidFill>
              </a:rPr>
              <a:t>είναι </a:t>
            </a:r>
            <a:r>
              <a:rPr lang="el-GR" dirty="0">
                <a:solidFill>
                  <a:schemeClr val="bg1"/>
                </a:solidFill>
              </a:rPr>
              <a:t>η ελάχιστη διάρκεια της δραστηριότητας, </a:t>
            </a:r>
            <a:r>
              <a:rPr lang="el-GR" b="1" dirty="0">
                <a:solidFill>
                  <a:schemeClr val="bg1"/>
                </a:solidFill>
              </a:rPr>
              <a:t>εξαιρουμένης</a:t>
            </a:r>
            <a:r>
              <a:rPr lang="el-GR" u="sng" dirty="0">
                <a:solidFill>
                  <a:schemeClr val="bg1"/>
                </a:solidFill>
              </a:rPr>
              <a:t> </a:t>
            </a:r>
            <a:r>
              <a:rPr lang="el-GR" dirty="0">
                <a:solidFill>
                  <a:schemeClr val="bg1"/>
                </a:solidFill>
              </a:rPr>
              <a:t>της χρονικής διάρκειας του ταξιδίου</a:t>
            </a:r>
            <a:r>
              <a:rPr lang="el-GR" dirty="0" smtClean="0">
                <a:solidFill>
                  <a:schemeClr val="bg1"/>
                </a:solidFill>
              </a:rPr>
              <a:t>. (από 2 μέρες μέχρι 2 μήνες)</a:t>
            </a:r>
            <a:endParaRPr lang="el-GR" dirty="0">
              <a:solidFill>
                <a:schemeClr val="bg1"/>
              </a:solidFill>
            </a:endParaRPr>
          </a:p>
        </p:txBody>
      </p:sp>
    </p:spTree>
    <p:extLst>
      <p:ext uri="{BB962C8B-B14F-4D97-AF65-F5344CB8AC3E}">
        <p14:creationId xmlns="" xmlns:p14="http://schemas.microsoft.com/office/powerpoint/2010/main" val="19059058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4"/>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9" name="22 - Ομάδα"/>
          <p:cNvGrpSpPr/>
          <p:nvPr/>
        </p:nvGrpSpPr>
        <p:grpSpPr>
          <a:xfrm>
            <a:off x="755576" y="3068960"/>
            <a:ext cx="5443610" cy="86409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a:t>Επιχορήγηση για την κάλυψη των δαπανών ταξιδίου</a:t>
              </a:r>
            </a:p>
          </p:txBody>
        </p:sp>
      </p:grpSp>
      <p:sp>
        <p:nvSpPr>
          <p:cNvPr id="15" name="13 - Στρογγυλεμένο ορθογώνιο"/>
          <p:cNvSpPr/>
          <p:nvPr/>
        </p:nvSpPr>
        <p:spPr>
          <a:xfrm>
            <a:off x="467544" y="4448145"/>
            <a:ext cx="7837868" cy="1573143"/>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TextBox 15"/>
          <p:cNvSpPr txBox="1"/>
          <p:nvPr/>
        </p:nvSpPr>
        <p:spPr>
          <a:xfrm>
            <a:off x="611560" y="4676943"/>
            <a:ext cx="7632848" cy="1200329"/>
          </a:xfrm>
          <a:prstGeom prst="rect">
            <a:avLst/>
          </a:prstGeom>
          <a:noFill/>
        </p:spPr>
        <p:txBody>
          <a:bodyPr wrap="square" rtlCol="0">
            <a:spAutoFit/>
          </a:bodyPr>
          <a:lstStyle/>
          <a:p>
            <a:r>
              <a:rPr lang="el-GR" dirty="0">
                <a:solidFill>
                  <a:schemeClr val="bg1"/>
                </a:solidFill>
              </a:rPr>
              <a:t>Ο δικαιούχος δηλώνει στο Εργαλείο Κινητικότητας (Mobility Tool) τον τόπο </a:t>
            </a:r>
            <a:r>
              <a:rPr lang="el-GR" dirty="0" smtClean="0">
                <a:solidFill>
                  <a:schemeClr val="bg1"/>
                </a:solidFill>
              </a:rPr>
              <a:t>προέλευσης και </a:t>
            </a:r>
            <a:r>
              <a:rPr lang="el-GR" dirty="0">
                <a:solidFill>
                  <a:schemeClr val="bg1"/>
                </a:solidFill>
              </a:rPr>
              <a:t>τον τόπο διεξαγωγής της δραστηριότητας κινητικότητας στο πλαίσιο της οποίας έχει </a:t>
            </a:r>
            <a:r>
              <a:rPr lang="el-GR" dirty="0" smtClean="0">
                <a:solidFill>
                  <a:schemeClr val="bg1"/>
                </a:solidFill>
              </a:rPr>
              <a:t>διατεθεί </a:t>
            </a:r>
            <a:r>
              <a:rPr lang="el-GR" dirty="0">
                <a:solidFill>
                  <a:schemeClr val="bg1"/>
                </a:solidFill>
              </a:rPr>
              <a:t>σε αυτόν επιχορήγηση για την κάλυψη των δαπανών ταξιδίου.</a:t>
            </a:r>
          </a:p>
        </p:txBody>
      </p:sp>
      <p:pic>
        <p:nvPicPr>
          <p:cNvPr id="12" name="Picture 11" descr="Munich-Airport.jpg"/>
          <p:cNvPicPr>
            <a:picLocks noChangeAspect="1"/>
          </p:cNvPicPr>
          <p:nvPr/>
        </p:nvPicPr>
        <p:blipFill>
          <a:blip r:embed="rId5" cstate="print"/>
          <a:stretch>
            <a:fillRect/>
          </a:stretch>
        </p:blipFill>
        <p:spPr>
          <a:xfrm>
            <a:off x="6444208" y="2421518"/>
            <a:ext cx="2591952" cy="1727562"/>
          </a:xfrm>
          <a:prstGeom prst="rect">
            <a:avLst/>
          </a:prstGeom>
        </p:spPr>
      </p:pic>
    </p:spTree>
    <p:extLst>
      <p:ext uri="{BB962C8B-B14F-4D97-AF65-F5344CB8AC3E}">
        <p14:creationId xmlns="" xmlns:p14="http://schemas.microsoft.com/office/powerpoint/2010/main" val="24039668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9" name="22 - Ομάδα"/>
          <p:cNvGrpSpPr/>
          <p:nvPr/>
        </p:nvGrpSpPr>
        <p:grpSpPr>
          <a:xfrm>
            <a:off x="611560" y="2996952"/>
            <a:ext cx="5443610" cy="86409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a:t>Επιχορήγηση για την κάλυψη των δαπανών ταξιδίου</a:t>
              </a:r>
            </a:p>
          </p:txBody>
        </p:sp>
      </p:grpSp>
      <p:sp>
        <p:nvSpPr>
          <p:cNvPr id="14" name="13 - Στρογγυλεμένο ορθογώνιο"/>
          <p:cNvSpPr/>
          <p:nvPr/>
        </p:nvSpPr>
        <p:spPr>
          <a:xfrm>
            <a:off x="331912" y="4581128"/>
            <a:ext cx="8092007" cy="169102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TextBox 18"/>
          <p:cNvSpPr txBox="1"/>
          <p:nvPr/>
        </p:nvSpPr>
        <p:spPr>
          <a:xfrm>
            <a:off x="979983" y="4589833"/>
            <a:ext cx="7336433" cy="1754326"/>
          </a:xfrm>
          <a:prstGeom prst="rect">
            <a:avLst/>
          </a:prstGeom>
          <a:noFill/>
        </p:spPr>
        <p:txBody>
          <a:bodyPr wrap="square" rtlCol="0">
            <a:spAutoFit/>
          </a:bodyPr>
          <a:lstStyle/>
          <a:p>
            <a:r>
              <a:rPr lang="el-GR" dirty="0">
                <a:solidFill>
                  <a:schemeClr val="bg1"/>
                </a:solidFill>
              </a:rPr>
              <a:t>Εάν δεν πραγματοποιήθηκε μετακίνηση ή εάν οι δαπάνες ταξιδίου καλύφθηκαν από </a:t>
            </a:r>
            <a:r>
              <a:rPr lang="el-GR" dirty="0" smtClean="0">
                <a:solidFill>
                  <a:schemeClr val="bg1"/>
                </a:solidFill>
              </a:rPr>
              <a:t>άλλες πηγές </a:t>
            </a:r>
            <a:r>
              <a:rPr lang="el-GR" dirty="0">
                <a:solidFill>
                  <a:schemeClr val="bg1"/>
                </a:solidFill>
              </a:rPr>
              <a:t>και όχι από πόρους του Προγράμματος Erasmus + ο δικαιούχος δηλώνει την περίπτωση αυτή στο Εργαλείο Κινητικότητας (</a:t>
            </a:r>
            <a:r>
              <a:rPr lang="el-GR" dirty="0" smtClean="0">
                <a:solidFill>
                  <a:schemeClr val="bg1"/>
                </a:solidFill>
              </a:rPr>
              <a:t>Mobility Tool+) </a:t>
            </a:r>
            <a:r>
              <a:rPr lang="el-GR" dirty="0">
                <a:solidFill>
                  <a:schemeClr val="bg1"/>
                </a:solidFill>
              </a:rPr>
              <a:t>για κάθε δραστηριότητα κινητικότητας για την οποία τούτο ισχύει. Σε αυτή την </a:t>
            </a:r>
            <a:r>
              <a:rPr lang="el-GR" dirty="0" smtClean="0">
                <a:solidFill>
                  <a:schemeClr val="bg1"/>
                </a:solidFill>
              </a:rPr>
              <a:t>περίπτωση</a:t>
            </a:r>
            <a:r>
              <a:rPr lang="el-GR" dirty="0">
                <a:solidFill>
                  <a:schemeClr val="bg1"/>
                </a:solidFill>
              </a:rPr>
              <a:t>, δεν χορηγείται επιχορήγηση για την κάλυψη των δαπανών ταξιδίου.</a:t>
            </a:r>
          </a:p>
        </p:txBody>
      </p:sp>
      <p:pic>
        <p:nvPicPr>
          <p:cNvPr id="12" name="Picture 11" descr="Munich-Airport.jpg"/>
          <p:cNvPicPr>
            <a:picLocks noChangeAspect="1"/>
          </p:cNvPicPr>
          <p:nvPr/>
        </p:nvPicPr>
        <p:blipFill>
          <a:blip r:embed="rId5" cstate="print"/>
          <a:stretch>
            <a:fillRect/>
          </a:stretch>
        </p:blipFill>
        <p:spPr>
          <a:xfrm>
            <a:off x="6444208" y="2421518"/>
            <a:ext cx="2591952" cy="1727562"/>
          </a:xfrm>
          <a:prstGeom prst="rect">
            <a:avLst/>
          </a:prstGeom>
        </p:spPr>
      </p:pic>
    </p:spTree>
    <p:extLst>
      <p:ext uri="{BB962C8B-B14F-4D97-AF65-F5344CB8AC3E}">
        <p14:creationId xmlns="" xmlns:p14="http://schemas.microsoft.com/office/powerpoint/2010/main" val="37027327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9" name="22 - Ομάδα"/>
          <p:cNvGrpSpPr/>
          <p:nvPr/>
        </p:nvGrpSpPr>
        <p:grpSpPr>
          <a:xfrm>
            <a:off x="755576" y="2924944"/>
            <a:ext cx="5443610" cy="86409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a:t>Επιχορήγηση για την κάλυψη των δαπανών ταξιδίου</a:t>
              </a:r>
            </a:p>
          </p:txBody>
        </p:sp>
      </p:grpSp>
      <p:sp>
        <p:nvSpPr>
          <p:cNvPr id="15" name="13 - Στρογγυλεμένο ορθογώνιο"/>
          <p:cNvSpPr/>
          <p:nvPr/>
        </p:nvSpPr>
        <p:spPr>
          <a:xfrm>
            <a:off x="494931" y="4289027"/>
            <a:ext cx="7533453" cy="1887309"/>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TextBox 15"/>
          <p:cNvSpPr txBox="1"/>
          <p:nvPr/>
        </p:nvSpPr>
        <p:spPr>
          <a:xfrm>
            <a:off x="494932" y="4422010"/>
            <a:ext cx="8037508" cy="1754326"/>
          </a:xfrm>
          <a:prstGeom prst="rect">
            <a:avLst/>
          </a:prstGeom>
          <a:noFill/>
        </p:spPr>
        <p:txBody>
          <a:bodyPr wrap="square" rtlCol="0">
            <a:spAutoFit/>
          </a:bodyPr>
          <a:lstStyle/>
          <a:p>
            <a:r>
              <a:rPr lang="el-GR" dirty="0">
                <a:solidFill>
                  <a:schemeClr val="bg1"/>
                </a:solidFill>
              </a:rPr>
              <a:t>Για τον καθορισμό της εκάστοτε ζώνης χιλιομετρικής απόστασης, ο δικαιούχος </a:t>
            </a:r>
            <a:r>
              <a:rPr lang="el-GR" dirty="0" smtClean="0">
                <a:solidFill>
                  <a:schemeClr val="bg1"/>
                </a:solidFill>
              </a:rPr>
              <a:t>χρησιμοποιεί το </a:t>
            </a:r>
            <a:r>
              <a:rPr lang="el-GR" dirty="0">
                <a:solidFill>
                  <a:schemeClr val="bg1"/>
                </a:solidFill>
              </a:rPr>
              <a:t>διαδικτυακό (online</a:t>
            </a:r>
            <a:r>
              <a:rPr lang="el-GR" dirty="0" smtClean="0">
                <a:solidFill>
                  <a:schemeClr val="bg1"/>
                </a:solidFill>
              </a:rPr>
              <a:t>) μετρητή </a:t>
            </a:r>
            <a:r>
              <a:rPr lang="el-GR" dirty="0">
                <a:solidFill>
                  <a:schemeClr val="bg1"/>
                </a:solidFill>
              </a:rPr>
              <a:t>απόστασης που διατίθεται στο δικτυακό τόπο της </a:t>
            </a:r>
            <a:r>
              <a:rPr lang="el-GR" dirty="0" smtClean="0">
                <a:solidFill>
                  <a:schemeClr val="bg1"/>
                </a:solidFill>
              </a:rPr>
              <a:t>Ευρωπαϊκής Επιτροπής</a:t>
            </a:r>
            <a:r>
              <a:rPr lang="el-GR" dirty="0">
                <a:solidFill>
                  <a:schemeClr val="bg1"/>
                </a:solidFill>
              </a:rPr>
              <a:t>. Το ποσό της επιχορήγησης για την κάλυψη των δαπανών </a:t>
            </a:r>
            <a:r>
              <a:rPr lang="el-GR" dirty="0" smtClean="0">
                <a:solidFill>
                  <a:schemeClr val="bg1"/>
                </a:solidFill>
              </a:rPr>
              <a:t>ταξιδίου υπολογίζεται </a:t>
            </a:r>
            <a:r>
              <a:rPr lang="el-GR" dirty="0">
                <a:solidFill>
                  <a:schemeClr val="bg1"/>
                </a:solidFill>
              </a:rPr>
              <a:t>από το Εργαλείο Κινητικότητας (Mobility </a:t>
            </a:r>
            <a:r>
              <a:rPr lang="el-GR" dirty="0" smtClean="0">
                <a:solidFill>
                  <a:schemeClr val="bg1"/>
                </a:solidFill>
              </a:rPr>
              <a:t>Tool+) </a:t>
            </a:r>
            <a:r>
              <a:rPr lang="el-GR" dirty="0">
                <a:solidFill>
                  <a:schemeClr val="bg1"/>
                </a:solidFill>
              </a:rPr>
              <a:t>βάσει του ισχύοντος ποσού </a:t>
            </a:r>
            <a:r>
              <a:rPr lang="el-GR" dirty="0" smtClean="0">
                <a:solidFill>
                  <a:schemeClr val="bg1"/>
                </a:solidFill>
              </a:rPr>
              <a:t>χρηματοδοτικής </a:t>
            </a:r>
            <a:r>
              <a:rPr lang="el-GR" dirty="0">
                <a:solidFill>
                  <a:schemeClr val="bg1"/>
                </a:solidFill>
              </a:rPr>
              <a:t>συνεισφοράς ανά </a:t>
            </a:r>
            <a:r>
              <a:rPr lang="el-GR" dirty="0" smtClean="0">
                <a:solidFill>
                  <a:schemeClr val="bg1"/>
                </a:solidFill>
              </a:rPr>
              <a:t>μοναδιαίο κόστος δαπάνης</a:t>
            </a:r>
            <a:r>
              <a:rPr lang="el-GR" dirty="0">
                <a:solidFill>
                  <a:schemeClr val="bg1"/>
                </a:solidFill>
              </a:rPr>
              <a:t>.</a:t>
            </a:r>
          </a:p>
        </p:txBody>
      </p:sp>
      <p:pic>
        <p:nvPicPr>
          <p:cNvPr id="12" name="Picture 11" descr="Munich-Airport.jpg"/>
          <p:cNvPicPr>
            <a:picLocks noChangeAspect="1"/>
          </p:cNvPicPr>
          <p:nvPr/>
        </p:nvPicPr>
        <p:blipFill>
          <a:blip r:embed="rId5" cstate="print"/>
          <a:stretch>
            <a:fillRect/>
          </a:stretch>
        </p:blipFill>
        <p:spPr>
          <a:xfrm>
            <a:off x="6444208" y="2421518"/>
            <a:ext cx="2591952" cy="1727562"/>
          </a:xfrm>
          <a:prstGeom prst="rect">
            <a:avLst/>
          </a:prstGeom>
        </p:spPr>
      </p:pic>
    </p:spTree>
    <p:extLst>
      <p:ext uri="{BB962C8B-B14F-4D97-AF65-F5344CB8AC3E}">
        <p14:creationId xmlns="" xmlns:p14="http://schemas.microsoft.com/office/powerpoint/2010/main" val="29659233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Χρηματοοικονομικοί κανόνες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395536" y="2924944"/>
            <a:ext cx="4824536" cy="864096"/>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Επιχορήγηση για την κάλυψη των ατομικών δαπανών</a:t>
              </a:r>
              <a:endParaRPr lang="el-GR" sz="2000" dirty="0"/>
            </a:p>
          </p:txBody>
        </p:sp>
      </p:grpSp>
      <p:sp>
        <p:nvSpPr>
          <p:cNvPr id="15" name="13 - Στρογγυλεμένο ορθογώνιο"/>
          <p:cNvSpPr/>
          <p:nvPr/>
        </p:nvSpPr>
        <p:spPr>
          <a:xfrm>
            <a:off x="494931" y="5585171"/>
            <a:ext cx="7961303" cy="101218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TextBox 15"/>
          <p:cNvSpPr txBox="1"/>
          <p:nvPr/>
        </p:nvSpPr>
        <p:spPr>
          <a:xfrm>
            <a:off x="494932" y="5646146"/>
            <a:ext cx="8109516" cy="923330"/>
          </a:xfrm>
          <a:prstGeom prst="rect">
            <a:avLst/>
          </a:prstGeom>
          <a:noFill/>
        </p:spPr>
        <p:txBody>
          <a:bodyPr wrap="square" rtlCol="0">
            <a:spAutoFit/>
          </a:bodyPr>
          <a:lstStyle/>
          <a:p>
            <a:r>
              <a:rPr lang="el-GR" dirty="0" smtClean="0">
                <a:solidFill>
                  <a:schemeClr val="bg1"/>
                </a:solidFill>
              </a:rPr>
              <a:t>Το ποσό της επιχορήγησης για την κάλυψη των ατομικών δαπανών υπολογίζεται από</a:t>
            </a:r>
            <a:r>
              <a:rPr lang="en-US" dirty="0" smtClean="0">
                <a:solidFill>
                  <a:schemeClr val="bg1"/>
                </a:solidFill>
              </a:rPr>
              <a:t> </a:t>
            </a:r>
            <a:r>
              <a:rPr lang="el-GR" dirty="0" smtClean="0">
                <a:solidFill>
                  <a:schemeClr val="bg1"/>
                </a:solidFill>
              </a:rPr>
              <a:t>το Εργαλείο Κινητικότητας (Mobility Tool+) βάσει του ισχύοντος ποσού χρηματοδοτικής</a:t>
            </a:r>
            <a:r>
              <a:rPr lang="en-US" dirty="0" smtClean="0">
                <a:solidFill>
                  <a:schemeClr val="bg1"/>
                </a:solidFill>
              </a:rPr>
              <a:t> </a:t>
            </a:r>
            <a:r>
              <a:rPr lang="el-GR" dirty="0" smtClean="0">
                <a:solidFill>
                  <a:schemeClr val="bg1"/>
                </a:solidFill>
              </a:rPr>
              <a:t>συνεισφοράς ανά μοναδιαίο κόστος δαπάνης.</a:t>
            </a:r>
            <a:endParaRPr lang="el-GR" dirty="0">
              <a:solidFill>
                <a:schemeClr val="bg1"/>
              </a:solidFill>
            </a:endParaRPr>
          </a:p>
        </p:txBody>
      </p:sp>
      <p:sp>
        <p:nvSpPr>
          <p:cNvPr id="12" name="13 - Στρογγυλεμένο ορθογώνιο"/>
          <p:cNvSpPr/>
          <p:nvPr/>
        </p:nvSpPr>
        <p:spPr>
          <a:xfrm>
            <a:off x="539552" y="4293096"/>
            <a:ext cx="7961303" cy="101218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TextBox 12"/>
          <p:cNvSpPr txBox="1"/>
          <p:nvPr/>
        </p:nvSpPr>
        <p:spPr>
          <a:xfrm>
            <a:off x="539553" y="4293096"/>
            <a:ext cx="8109516" cy="923330"/>
          </a:xfrm>
          <a:prstGeom prst="rect">
            <a:avLst/>
          </a:prstGeom>
          <a:noFill/>
        </p:spPr>
        <p:txBody>
          <a:bodyPr wrap="square" rtlCol="0">
            <a:spAutoFit/>
          </a:bodyPr>
          <a:lstStyle/>
          <a:p>
            <a:r>
              <a:rPr lang="el-GR" dirty="0" smtClean="0">
                <a:solidFill>
                  <a:schemeClr val="bg1"/>
                </a:solidFill>
              </a:rPr>
              <a:t>Ο δικαιούχος καταγράφει στο Εργαλείο Κινητικότητας (Mobility Tool+) τις ημερομηνίες</a:t>
            </a:r>
            <a:r>
              <a:rPr lang="en-US" dirty="0" smtClean="0">
                <a:solidFill>
                  <a:schemeClr val="bg1"/>
                </a:solidFill>
              </a:rPr>
              <a:t> </a:t>
            </a:r>
            <a:r>
              <a:rPr lang="el-GR" dirty="0" smtClean="0">
                <a:solidFill>
                  <a:schemeClr val="bg1"/>
                </a:solidFill>
              </a:rPr>
              <a:t>έναρξης και λήξης των δραστηριοτήτων κινητικότητας που πραγματοποιούνται στο</a:t>
            </a:r>
            <a:r>
              <a:rPr lang="en-US" dirty="0" smtClean="0">
                <a:solidFill>
                  <a:schemeClr val="bg1"/>
                </a:solidFill>
              </a:rPr>
              <a:t> </a:t>
            </a:r>
            <a:r>
              <a:rPr lang="el-GR" dirty="0" smtClean="0">
                <a:solidFill>
                  <a:schemeClr val="bg1"/>
                </a:solidFill>
              </a:rPr>
              <a:t>εξωτερικό</a:t>
            </a:r>
            <a:r>
              <a:rPr lang="en-US" dirty="0" smtClean="0">
                <a:solidFill>
                  <a:schemeClr val="bg1"/>
                </a:solidFill>
              </a:rPr>
              <a:t>. </a:t>
            </a:r>
            <a:r>
              <a:rPr lang="el-GR" dirty="0" smtClean="0">
                <a:solidFill>
                  <a:schemeClr val="bg1"/>
                </a:solidFill>
              </a:rPr>
              <a:t> </a:t>
            </a:r>
            <a:endParaRPr lang="el-GR" dirty="0">
              <a:solidFill>
                <a:schemeClr val="bg1"/>
              </a:solidFill>
            </a:endParaRPr>
          </a:p>
        </p:txBody>
      </p:sp>
      <p:pic>
        <p:nvPicPr>
          <p:cNvPr id="14" name="Picture 13" descr="wallet-645x250.jpg"/>
          <p:cNvPicPr>
            <a:picLocks noChangeAspect="1"/>
          </p:cNvPicPr>
          <p:nvPr/>
        </p:nvPicPr>
        <p:blipFill>
          <a:blip r:embed="rId5" cstate="print"/>
          <a:stretch>
            <a:fillRect/>
          </a:stretch>
        </p:blipFill>
        <p:spPr>
          <a:xfrm>
            <a:off x="5364088" y="2348880"/>
            <a:ext cx="3572134" cy="1384548"/>
          </a:xfrm>
          <a:prstGeom prst="rect">
            <a:avLst/>
          </a:prstGeom>
        </p:spPr>
      </p:pic>
    </p:spTree>
    <p:extLst>
      <p:ext uri="{BB962C8B-B14F-4D97-AF65-F5344CB8AC3E}">
        <p14:creationId xmlns="" xmlns:p14="http://schemas.microsoft.com/office/powerpoint/2010/main" val="2965923356"/>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3113</TotalTime>
  <Words>1928</Words>
  <Application>Microsoft Office PowerPoint</Application>
  <PresentationFormat>Προβολή στην οθόνη (4:3)</PresentationFormat>
  <Paragraphs>183</Paragraphs>
  <Slides>38</Slides>
  <Notes>38</Notes>
  <HiddenSlides>0</HiddenSlides>
  <MMClips>0</MMClips>
  <ScaleCrop>false</ScaleCrop>
  <HeadingPairs>
    <vt:vector size="4" baseType="variant">
      <vt:variant>
        <vt:lpstr>Θέμα</vt:lpstr>
      </vt:variant>
      <vt:variant>
        <vt:i4>1</vt:i4>
      </vt:variant>
      <vt:variant>
        <vt:lpstr>Τίτλοι διαφανειών</vt:lpstr>
      </vt:variant>
      <vt:variant>
        <vt:i4>38</vt:i4>
      </vt:variant>
    </vt:vector>
  </HeadingPairs>
  <TitlesOfParts>
    <vt:vector size="39" baseType="lpstr">
      <vt:lpstr>Θέμα του Office</vt:lpstr>
      <vt:lpstr>ΚΑ1-Μαθησιακή Κινητικότητα Προσωπικού Σχολικής Εκπαίδευσης   Τεχνική Ημερίδα  Τομέας Σχολικής Εκπαίδευσης  «Χρηματοοικονομικοί κανόνες διαχείρισης – Διενέργεια Ελέγχων» Αθήνα, 05/10/2015 </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Χρηματοοικονομικοί κανόνες</vt:lpstr>
      <vt:lpstr>Προϋποθέσεις χορήγησης χρηματοδοτικής συνεισφοράς ανά μοναδιαίο κόστος δαπάνης</vt:lpstr>
      <vt:lpstr>Προϋποθέσεις χορήγησης χρηματοδοτικής συνεισφοράς ανά μοναδιαίο κόστος δαπάνης</vt:lpstr>
      <vt:lpstr>Προϋποθέσεις χορήγησης χρηματοδοτικής συνεισφοράς ανά μοναδιαίο κόστος δαπάνης</vt:lpstr>
      <vt:lpstr>Προϋποθέσεις χορήγησης χρηματοδοτικής συνεισφοράς ανά μοναδιαίο κόστος δαπάνης</vt:lpstr>
      <vt:lpstr>Προϋποθέσεις χορήγησης χρηματοδοτικής συνεισφοράς ανά μοναδιαίο κόστος δαπάνης</vt:lpstr>
      <vt:lpstr>Προϋποθέσεις χορήγησης χρηματοδοτικής συνεισφοράς ανά μοναδιαίο κόστος δαπάνης</vt:lpstr>
      <vt:lpstr>Έλεγχοι και δικαιολογητικά</vt:lpstr>
      <vt:lpstr>Έλεγχοι και δικαιολογητικά</vt:lpstr>
      <vt:lpstr>Έλεγχοι και δικαιολογητικά</vt:lpstr>
      <vt:lpstr>Έλεγχοι και δικαιολογητικά</vt:lpstr>
      <vt:lpstr>Έλεγχοι και δικαιολογητικά</vt:lpstr>
      <vt:lpstr>Έλεγχοι και δικαιολογητικά</vt:lpstr>
      <vt:lpstr>Έλεγχοι και δικαιολογητικά</vt:lpstr>
      <vt:lpstr>Έλεγχοι και δικαιολογητικά</vt:lpstr>
      <vt:lpstr>Έλεγχοι και δικαιολογητικά</vt:lpstr>
      <vt:lpstr>Έλεγχοι και δικαιολογητικά</vt:lpstr>
      <vt:lpstr>Έλεγχοι και δικαιολογητικά</vt:lpstr>
      <vt:lpstr>Έλεγχοι και δικαιολογητικά</vt:lpstr>
      <vt:lpstr>Έλεγχοι και δικαιολογητικά</vt:lpstr>
      <vt:lpstr>Έλεγχοι και δικαιολογητικά</vt:lpstr>
      <vt:lpstr>Έλεγχοι και δικαιολογητικά</vt:lpstr>
      <vt:lpstr>Σας ευχαριστώ!</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maragos dimitris</dc:creator>
  <cp:lastModifiedBy>kmagio</cp:lastModifiedBy>
  <cp:revision>301</cp:revision>
  <dcterms:created xsi:type="dcterms:W3CDTF">2013-11-21T12:12:21Z</dcterms:created>
  <dcterms:modified xsi:type="dcterms:W3CDTF">2015-10-13T08:50:08Z</dcterms:modified>
</cp:coreProperties>
</file>